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304" r:id="rId2"/>
    <p:sldId id="258" r:id="rId3"/>
    <p:sldId id="296" r:id="rId4"/>
    <p:sldId id="272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7" r:id="rId13"/>
    <p:sldId id="320" r:id="rId14"/>
    <p:sldId id="300" r:id="rId15"/>
    <p:sldId id="308" r:id="rId16"/>
    <p:sldId id="305" r:id="rId17"/>
    <p:sldId id="323" r:id="rId18"/>
    <p:sldId id="321" r:id="rId19"/>
    <p:sldId id="316" r:id="rId20"/>
    <p:sldId id="302" r:id="rId21"/>
    <p:sldId id="338" r:id="rId22"/>
    <p:sldId id="303" r:id="rId23"/>
    <p:sldId id="329" r:id="rId24"/>
    <p:sldId id="330" r:id="rId25"/>
    <p:sldId id="315" r:id="rId26"/>
    <p:sldId id="325" r:id="rId27"/>
    <p:sldId id="336" r:id="rId28"/>
    <p:sldId id="337" r:id="rId29"/>
    <p:sldId id="334" r:id="rId30"/>
    <p:sldId id="326" r:id="rId31"/>
    <p:sldId id="335" r:id="rId32"/>
    <p:sldId id="331" r:id="rId33"/>
    <p:sldId id="309" r:id="rId34"/>
    <p:sldId id="327" r:id="rId35"/>
    <p:sldId id="322" r:id="rId3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Domande pervenute per Linea</c:v>
                </c:pt>
              </c:strCache>
            </c:strRef>
          </c:tx>
          <c:invertIfNegative val="0"/>
          <c:cat>
            <c:strRef>
              <c:f>Foglio1!$A$2:$A$4</c:f>
              <c:strCache>
                <c:ptCount val="3"/>
                <c:pt idx="0">
                  <c:v>Linea A (30,7)</c:v>
                </c:pt>
                <c:pt idx="1">
                  <c:v>Linea B (68,8)</c:v>
                </c:pt>
                <c:pt idx="2">
                  <c:v>Linea C (0,5)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235</c:v>
                </c:pt>
                <c:pt idx="1">
                  <c:v>527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647168"/>
        <c:axId val="90653056"/>
      </c:barChart>
      <c:catAx>
        <c:axId val="90647168"/>
        <c:scaling>
          <c:orientation val="minMax"/>
        </c:scaling>
        <c:delete val="0"/>
        <c:axPos val="b"/>
        <c:majorTickMark val="out"/>
        <c:minorTickMark val="none"/>
        <c:tickLblPos val="nextTo"/>
        <c:crossAx val="90653056"/>
        <c:crosses val="autoZero"/>
        <c:auto val="1"/>
        <c:lblAlgn val="ctr"/>
        <c:lblOffset val="100"/>
        <c:noMultiLvlLbl val="0"/>
      </c:catAx>
      <c:valAx>
        <c:axId val="90653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06471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="1">
          <a:solidFill>
            <a:srgbClr val="FF0000"/>
          </a:solidFill>
        </a:defRPr>
      </a:pPr>
      <a:endParaRPr lang="it-I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Province</c:v>
                </c:pt>
              </c:strCache>
            </c:strRef>
          </c:tx>
          <c:cat>
            <c:strRef>
              <c:f>Foglio1!$A$2:$A$4</c:f>
              <c:strCache>
                <c:ptCount val="3"/>
                <c:pt idx="0">
                  <c:v>L'Aquila  311 (77,4%)</c:v>
                </c:pt>
                <c:pt idx="1">
                  <c:v>Pescara 45 (11,3%)</c:v>
                </c:pt>
                <c:pt idx="2">
                  <c:v>Teramo 45 (11,3%)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311</c:v>
                </c:pt>
                <c:pt idx="1">
                  <c:v>45</c:v>
                </c:pt>
                <c:pt idx="2">
                  <c:v>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Comuni</c:v>
                </c:pt>
              </c:strCache>
            </c:strRef>
          </c:tx>
          <c:invertIfNegative val="0"/>
          <c:cat>
            <c:strRef>
              <c:f>Foglio1!$A$2:$A$13</c:f>
              <c:strCache>
                <c:ptCount val="12"/>
                <c:pt idx="0">
                  <c:v>L'Aquila (AQ) 201 (50,1%)</c:v>
                </c:pt>
                <c:pt idx="1">
                  <c:v>Popoli (PE) 29 (7,2%)</c:v>
                </c:pt>
                <c:pt idx="2">
                  <c:v>Montorio (TE) 19 (4,7%)</c:v>
                </c:pt>
                <c:pt idx="3">
                  <c:v>Ovindoli (AQ) 10</c:v>
                </c:pt>
                <c:pt idx="4">
                  <c:v>Scoppito (AQ) 10</c:v>
                </c:pt>
                <c:pt idx="5">
                  <c:v>Pizzoli (AQ) 8</c:v>
                </c:pt>
                <c:pt idx="6">
                  <c:v>Colledara (TE) 8</c:v>
                </c:pt>
                <c:pt idx="7">
                  <c:v>Penna S.A. (TE) 8</c:v>
                </c:pt>
                <c:pt idx="8">
                  <c:v>Barisciano (AQ) 6</c:v>
                </c:pt>
                <c:pt idx="9">
                  <c:v>Fossa (AQ) 6</c:v>
                </c:pt>
                <c:pt idx="10">
                  <c:v>Montereale (AQ) 6</c:v>
                </c:pt>
                <c:pt idx="11">
                  <c:v>Rocca di Mezzo (AQ) 6</c:v>
                </c:pt>
              </c:strCache>
            </c:strRef>
          </c:cat>
          <c:val>
            <c:numRef>
              <c:f>Foglio1!$B$2:$B$13</c:f>
              <c:numCache>
                <c:formatCode>General</c:formatCode>
                <c:ptCount val="12"/>
                <c:pt idx="0">
                  <c:v>199</c:v>
                </c:pt>
                <c:pt idx="1">
                  <c:v>29</c:v>
                </c:pt>
                <c:pt idx="2">
                  <c:v>19</c:v>
                </c:pt>
                <c:pt idx="3">
                  <c:v>10</c:v>
                </c:pt>
                <c:pt idx="4">
                  <c:v>10</c:v>
                </c:pt>
                <c:pt idx="5">
                  <c:v>8</c:v>
                </c:pt>
                <c:pt idx="6">
                  <c:v>8</c:v>
                </c:pt>
                <c:pt idx="7">
                  <c:v>8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888768"/>
        <c:axId val="103890304"/>
      </c:barChart>
      <c:catAx>
        <c:axId val="103888768"/>
        <c:scaling>
          <c:orientation val="minMax"/>
        </c:scaling>
        <c:delete val="0"/>
        <c:axPos val="b"/>
        <c:majorTickMark val="out"/>
        <c:minorTickMark val="none"/>
        <c:tickLblPos val="nextTo"/>
        <c:crossAx val="103890304"/>
        <c:crosses val="autoZero"/>
        <c:auto val="1"/>
        <c:lblAlgn val="ctr"/>
        <c:lblOffset val="100"/>
        <c:noMultiLvlLbl val="0"/>
      </c:catAx>
      <c:valAx>
        <c:axId val="103890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38887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 dirty="0"/>
              <a:t>Tipologia </a:t>
            </a:r>
            <a:r>
              <a:rPr lang="it-IT" dirty="0" smtClean="0"/>
              <a:t>Societaria</a:t>
            </a:r>
            <a:endParaRPr lang="it-IT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 Merceologica</c:v>
                </c:pt>
              </c:strCache>
            </c:strRef>
          </c:tx>
          <c:invertIfNegative val="0"/>
          <c:cat>
            <c:strRef>
              <c:f>Foglio1!$A$2:$A$23</c:f>
              <c:strCache>
                <c:ptCount val="16"/>
                <c:pt idx="0">
                  <c:v>Ditte individ.   135 (33,6)</c:v>
                </c:pt>
                <c:pt idx="6">
                  <c:v>Impresa Collet.  236  (58,8%)</c:v>
                </c:pt>
                <c:pt idx="15">
                  <c:v> Professionisti 30 (7,6%)</c:v>
                </c:pt>
              </c:strCache>
            </c:strRef>
          </c:cat>
          <c:val>
            <c:numRef>
              <c:f>Foglio1!$B$2:$B$23</c:f>
              <c:numCache>
                <c:formatCode>General</c:formatCode>
                <c:ptCount val="22"/>
                <c:pt idx="0">
                  <c:v>135</c:v>
                </c:pt>
                <c:pt idx="6">
                  <c:v>236</c:v>
                </c:pt>
                <c:pt idx="15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977728"/>
        <c:axId val="103979264"/>
      </c:barChart>
      <c:catAx>
        <c:axId val="103977728"/>
        <c:scaling>
          <c:orientation val="minMax"/>
        </c:scaling>
        <c:delete val="0"/>
        <c:axPos val="b"/>
        <c:majorTickMark val="out"/>
        <c:minorTickMark val="none"/>
        <c:tickLblPos val="nextTo"/>
        <c:crossAx val="103979264"/>
        <c:crosses val="autoZero"/>
        <c:auto val="1"/>
        <c:lblAlgn val="ctr"/>
        <c:lblOffset val="100"/>
        <c:noMultiLvlLbl val="0"/>
      </c:catAx>
      <c:valAx>
        <c:axId val="103979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39777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 dirty="0"/>
              <a:t>Tipologia </a:t>
            </a:r>
            <a:r>
              <a:rPr lang="it-IT" dirty="0" smtClean="0"/>
              <a:t>Societaria</a:t>
            </a:r>
            <a:endParaRPr lang="it-IT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 Merceologica</c:v>
                </c:pt>
              </c:strCache>
            </c:strRef>
          </c:tx>
          <c:cat>
            <c:strRef>
              <c:f>Foglio1!$A$2:$A$4</c:f>
              <c:strCache>
                <c:ptCount val="3"/>
                <c:pt idx="0">
                  <c:v>Ditte individ. 135 (33,6%)</c:v>
                </c:pt>
                <c:pt idx="1">
                  <c:v>Impresa Collet. 236 (58,9%)</c:v>
                </c:pt>
                <c:pt idx="2">
                  <c:v> Professionisti 30 (7,5%)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135</c:v>
                </c:pt>
                <c:pt idx="1">
                  <c:v>236</c:v>
                </c:pt>
                <c:pt idx="2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8432835941637549"/>
          <c:y val="5.4670727276548862E-2"/>
          <c:w val="0.30539770122629306"/>
          <c:h val="0.8843784624531207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Domande</c:v>
                </c:pt>
              </c:strCache>
            </c:strRef>
          </c:tx>
          <c:cat>
            <c:strRef>
              <c:f>Foglio1!$A$2:$A$4</c:f>
              <c:strCache>
                <c:ptCount val="3"/>
                <c:pt idx="0">
                  <c:v>Linea A (30,7)</c:v>
                </c:pt>
                <c:pt idx="1">
                  <c:v>Linea B (68,8)</c:v>
                </c:pt>
                <c:pt idx="2">
                  <c:v>Linea C (0,5)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235</c:v>
                </c:pt>
                <c:pt idx="1">
                  <c:v>526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Linea A</c:v>
                </c:pt>
              </c:strCache>
            </c:strRef>
          </c:tx>
          <c:invertIfNegative val="0"/>
          <c:cat>
            <c:strRef>
              <c:f>Foglio1!$A$2:$A$5</c:f>
              <c:strCache>
                <c:ptCount val="4"/>
                <c:pt idx="0">
                  <c:v>Idonee</c:v>
                </c:pt>
                <c:pt idx="1">
                  <c:v>Titolo III</c:v>
                </c:pt>
                <c:pt idx="2">
                  <c:v>Escluse</c:v>
                </c:pt>
                <c:pt idx="3">
                  <c:v>Non Istruite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150</c:v>
                </c:pt>
                <c:pt idx="1">
                  <c:v>7</c:v>
                </c:pt>
                <c:pt idx="2">
                  <c:v>45</c:v>
                </c:pt>
                <c:pt idx="3">
                  <c:v>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165632"/>
        <c:axId val="92167168"/>
      </c:barChart>
      <c:catAx>
        <c:axId val="92165632"/>
        <c:scaling>
          <c:orientation val="minMax"/>
        </c:scaling>
        <c:delete val="0"/>
        <c:axPos val="b"/>
        <c:majorTickMark val="out"/>
        <c:minorTickMark val="none"/>
        <c:tickLblPos val="nextTo"/>
        <c:crossAx val="92167168"/>
        <c:crosses val="autoZero"/>
        <c:auto val="1"/>
        <c:lblAlgn val="ctr"/>
        <c:lblOffset val="100"/>
        <c:noMultiLvlLbl val="0"/>
      </c:catAx>
      <c:valAx>
        <c:axId val="92167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21656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Linea A</c:v>
                </c:pt>
              </c:strCache>
            </c:strRef>
          </c:tx>
          <c:invertIfNegative val="0"/>
          <c:cat>
            <c:strRef>
              <c:f>Foglio1!$A$2:$A$3</c:f>
              <c:strCache>
                <c:ptCount val="2"/>
                <c:pt idx="0">
                  <c:v>Idonee</c:v>
                </c:pt>
                <c:pt idx="1">
                  <c:v>Escluse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557312"/>
        <c:axId val="92558848"/>
      </c:barChart>
      <c:catAx>
        <c:axId val="92557312"/>
        <c:scaling>
          <c:orientation val="minMax"/>
        </c:scaling>
        <c:delete val="0"/>
        <c:axPos val="b"/>
        <c:majorTickMark val="out"/>
        <c:minorTickMark val="none"/>
        <c:tickLblPos val="nextTo"/>
        <c:crossAx val="92558848"/>
        <c:crosses val="autoZero"/>
        <c:auto val="1"/>
        <c:lblAlgn val="ctr"/>
        <c:lblOffset val="100"/>
        <c:noMultiLvlLbl val="0"/>
      </c:catAx>
      <c:valAx>
        <c:axId val="92558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25573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invertIfNegative val="0"/>
          <c:cat>
            <c:strRef>
              <c:f>Foglio1!$A$2:$A$7</c:f>
              <c:strCache>
                <c:ptCount val="6"/>
                <c:pt idx="0">
                  <c:v>Idonee 401 (75,9%)</c:v>
                </c:pt>
                <c:pt idx="1">
                  <c:v>Linea B Titolo III  1 (0,2%)</c:v>
                </c:pt>
                <c:pt idx="2">
                  <c:v>Idonee con riserva  1 (0,2)</c:v>
                </c:pt>
                <c:pt idx="3">
                  <c:v>Escluse con Riserva  2 (0,4)</c:v>
                </c:pt>
                <c:pt idx="4">
                  <c:v>Escluse 51  (9,7%)</c:v>
                </c:pt>
                <c:pt idx="5">
                  <c:v>Non Istruite 71  (13,5%)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400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51</c:v>
                </c:pt>
                <c:pt idx="5">
                  <c:v>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175360"/>
        <c:axId val="92349184"/>
      </c:barChart>
      <c:catAx>
        <c:axId val="92175360"/>
        <c:scaling>
          <c:orientation val="minMax"/>
        </c:scaling>
        <c:delete val="0"/>
        <c:axPos val="b"/>
        <c:majorTickMark val="out"/>
        <c:minorTickMark val="none"/>
        <c:tickLblPos val="nextTo"/>
        <c:crossAx val="92349184"/>
        <c:crosses val="autoZero"/>
        <c:auto val="1"/>
        <c:lblAlgn val="ctr"/>
        <c:lblOffset val="100"/>
        <c:noMultiLvlLbl val="0"/>
      </c:catAx>
      <c:valAx>
        <c:axId val="92349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21753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Categorie Merceologiche</c:v>
                </c:pt>
              </c:strCache>
            </c:strRef>
          </c:tx>
          <c:cat>
            <c:strRef>
              <c:f>Foglio1!$A$2:$A$7</c:f>
              <c:strCache>
                <c:ptCount val="6"/>
                <c:pt idx="0">
                  <c:v>Idonee 401 (75,9%)</c:v>
                </c:pt>
                <c:pt idx="1">
                  <c:v>Linea B, Titolo III 1 (0,2 %)</c:v>
                </c:pt>
                <c:pt idx="2">
                  <c:v>Idonee con riserva 1 (0,2 %)</c:v>
                </c:pt>
                <c:pt idx="3">
                  <c:v>Escluse con Riserva 2 (0.4 %)</c:v>
                </c:pt>
                <c:pt idx="4">
                  <c:v>Escluse 51 (9,7 %)</c:v>
                </c:pt>
                <c:pt idx="5">
                  <c:v>Non Istruite 71 (13,5 %)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401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51</c:v>
                </c:pt>
                <c:pt idx="5">
                  <c:v>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Codici</a:t>
            </a:r>
            <a:r>
              <a:rPr lang="en-US" dirty="0" smtClean="0"/>
              <a:t> </a:t>
            </a:r>
            <a:r>
              <a:rPr lang="en-US" dirty="0" err="1" smtClean="0"/>
              <a:t>Ateco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Categorie Merceologiche</c:v>
                </c:pt>
              </c:strCache>
            </c:strRef>
          </c:tx>
          <c:invertIfNegative val="0"/>
          <c:cat>
            <c:strRef>
              <c:f>Foglio1!$A$2:$A$17</c:f>
              <c:strCache>
                <c:ptCount val="12"/>
                <c:pt idx="0">
                  <c:v>C Manifatturiere</c:v>
                </c:pt>
                <c:pt idx="1">
                  <c:v>G Commercio</c:v>
                </c:pt>
                <c:pt idx="2">
                  <c:v>I Alloggio e Ristorazione</c:v>
                </c:pt>
                <c:pt idx="3">
                  <c:v>J Inform. e Comun.</c:v>
                </c:pt>
                <c:pt idx="4">
                  <c:v>K Finanziarie e Assic.</c:v>
                </c:pt>
                <c:pt idx="5">
                  <c:v>L Attività Immobiliari </c:v>
                </c:pt>
                <c:pt idx="6">
                  <c:v>M Attività Professionali</c:v>
                </c:pt>
                <c:pt idx="7">
                  <c:v>N Noleggio e Agenzie di Viaggio</c:v>
                </c:pt>
                <c:pt idx="8">
                  <c:v>P Istruzione</c:v>
                </c:pt>
                <c:pt idx="9">
                  <c:v>Q Sanità e Ass. Sociale</c:v>
                </c:pt>
                <c:pt idx="10">
                  <c:v>R  Arte, Sport, ecc.</c:v>
                </c:pt>
                <c:pt idx="11">
                  <c:v>S Altre Att. di Servizio</c:v>
                </c:pt>
              </c:strCache>
            </c:strRef>
          </c:cat>
          <c:val>
            <c:numRef>
              <c:f>Foglio1!$B$2:$B$17</c:f>
              <c:numCache>
                <c:formatCode>General</c:formatCode>
                <c:ptCount val="16"/>
                <c:pt idx="0">
                  <c:v>36</c:v>
                </c:pt>
                <c:pt idx="1">
                  <c:v>52</c:v>
                </c:pt>
                <c:pt idx="2">
                  <c:v>130</c:v>
                </c:pt>
                <c:pt idx="3">
                  <c:v>29</c:v>
                </c:pt>
                <c:pt idx="4">
                  <c:v>2</c:v>
                </c:pt>
                <c:pt idx="5">
                  <c:v>4</c:v>
                </c:pt>
                <c:pt idx="6">
                  <c:v>56</c:v>
                </c:pt>
                <c:pt idx="7">
                  <c:v>33</c:v>
                </c:pt>
                <c:pt idx="8">
                  <c:v>4</c:v>
                </c:pt>
                <c:pt idx="9">
                  <c:v>15</c:v>
                </c:pt>
                <c:pt idx="10">
                  <c:v>12</c:v>
                </c:pt>
                <c:pt idx="11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713728"/>
        <c:axId val="92715264"/>
      </c:barChart>
      <c:catAx>
        <c:axId val="92713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2715264"/>
        <c:crosses val="autoZero"/>
        <c:auto val="1"/>
        <c:lblAlgn val="ctr"/>
        <c:lblOffset val="100"/>
        <c:noMultiLvlLbl val="0"/>
      </c:catAx>
      <c:valAx>
        <c:axId val="92715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27137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Categorie Merceologiche</c:v>
                </c:pt>
              </c:strCache>
            </c:strRef>
          </c:tx>
          <c:cat>
            <c:strRef>
              <c:f>Foglio1!$A$2:$A$17</c:f>
              <c:strCache>
                <c:ptCount val="12"/>
                <c:pt idx="0">
                  <c:v>C Manifatturiere</c:v>
                </c:pt>
                <c:pt idx="1">
                  <c:v>G Commercio</c:v>
                </c:pt>
                <c:pt idx="2">
                  <c:v>I Alloggio e Ristorazione</c:v>
                </c:pt>
                <c:pt idx="3">
                  <c:v>J Inform. e Comun.</c:v>
                </c:pt>
                <c:pt idx="4">
                  <c:v>K Finanziarie e Assic.</c:v>
                </c:pt>
                <c:pt idx="5">
                  <c:v>L Attività Immobiliari </c:v>
                </c:pt>
                <c:pt idx="6">
                  <c:v>M Attività Professionali</c:v>
                </c:pt>
                <c:pt idx="7">
                  <c:v>N Noleggio e Agenzie di Viaggio</c:v>
                </c:pt>
                <c:pt idx="8">
                  <c:v>P Istruzione</c:v>
                </c:pt>
                <c:pt idx="9">
                  <c:v>Q Sanità e Ass. Sociale</c:v>
                </c:pt>
                <c:pt idx="10">
                  <c:v>R  Arte, Sport, ecc.</c:v>
                </c:pt>
                <c:pt idx="11">
                  <c:v>S Altre Att. di Servizio</c:v>
                </c:pt>
              </c:strCache>
            </c:strRef>
          </c:cat>
          <c:val>
            <c:numRef>
              <c:f>Foglio1!$B$2:$B$17</c:f>
              <c:numCache>
                <c:formatCode>General</c:formatCode>
                <c:ptCount val="16"/>
                <c:pt idx="0">
                  <c:v>36</c:v>
                </c:pt>
                <c:pt idx="1">
                  <c:v>52</c:v>
                </c:pt>
                <c:pt idx="2">
                  <c:v>130</c:v>
                </c:pt>
                <c:pt idx="3">
                  <c:v>29</c:v>
                </c:pt>
                <c:pt idx="4">
                  <c:v>2</c:v>
                </c:pt>
                <c:pt idx="5">
                  <c:v>4</c:v>
                </c:pt>
                <c:pt idx="6">
                  <c:v>56</c:v>
                </c:pt>
                <c:pt idx="7">
                  <c:v>33</c:v>
                </c:pt>
                <c:pt idx="8">
                  <c:v>4</c:v>
                </c:pt>
                <c:pt idx="9">
                  <c:v>15</c:v>
                </c:pt>
                <c:pt idx="10">
                  <c:v>12</c:v>
                </c:pt>
                <c:pt idx="11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0101380430232775E-2"/>
          <c:y val="0.14198362880314885"/>
          <c:w val="0.72084036117199102"/>
          <c:h val="0.770079514974526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Province</c:v>
                </c:pt>
              </c:strCache>
            </c:strRef>
          </c:tx>
          <c:invertIfNegative val="0"/>
          <c:cat>
            <c:strRef>
              <c:f>Foglio1!$A$2:$A$4</c:f>
              <c:strCache>
                <c:ptCount val="3"/>
                <c:pt idx="0">
                  <c:v>L'Aquila  311 (77,4%)</c:v>
                </c:pt>
                <c:pt idx="1">
                  <c:v>Pescara 45 (11,3%)</c:v>
                </c:pt>
                <c:pt idx="2">
                  <c:v>Teramo 45 (11,3%)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309</c:v>
                </c:pt>
                <c:pt idx="1">
                  <c:v>45</c:v>
                </c:pt>
                <c:pt idx="2">
                  <c:v>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822848"/>
        <c:axId val="103824384"/>
      </c:barChart>
      <c:catAx>
        <c:axId val="103822848"/>
        <c:scaling>
          <c:orientation val="minMax"/>
        </c:scaling>
        <c:delete val="0"/>
        <c:axPos val="b"/>
        <c:majorTickMark val="out"/>
        <c:minorTickMark val="none"/>
        <c:tickLblPos val="nextTo"/>
        <c:crossAx val="103824384"/>
        <c:crosses val="autoZero"/>
        <c:auto val="1"/>
        <c:lblAlgn val="ctr"/>
        <c:lblOffset val="100"/>
        <c:noMultiLvlLbl val="0"/>
      </c:catAx>
      <c:valAx>
        <c:axId val="103824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38228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55ACB0-B0B9-40C5-A8B5-DEC9E5BAE6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9EE1F-D977-4957-8119-DB82443251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83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9EE1F-D977-4957-8119-DB82443251D7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525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9EE1F-D977-4957-8119-DB82443251D7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525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9EE1F-D977-4957-8119-DB82443251D7}" type="slidenum">
              <a:rPr lang="it-IT" smtClean="0"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525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9EE1F-D977-4957-8119-DB82443251D7}" type="slidenum">
              <a:rPr lang="it-IT" smtClean="0"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525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9EE1F-D977-4957-8119-DB82443251D7}" type="slidenum">
              <a:rPr lang="it-IT" smtClean="0"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525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2303-20E8-4050-8F5E-66084BBDA168}" type="slidenum">
              <a:rPr lang="it-IT" smtClean="0"/>
              <a:t>1</a:t>
            </a:fld>
            <a:endParaRPr lang="it-IT"/>
          </a:p>
        </p:txBody>
      </p:sp>
      <p:sp>
        <p:nvSpPr>
          <p:cNvPr id="8" name="Titolo 1"/>
          <p:cNvSpPr>
            <a:spLocks noGrp="1"/>
          </p:cNvSpPr>
          <p:nvPr>
            <p:ph type="ctrTitle"/>
          </p:nvPr>
        </p:nvSpPr>
        <p:spPr>
          <a:xfrm>
            <a:off x="395536" y="2204864"/>
            <a:ext cx="7992888" cy="3024335"/>
          </a:xfrm>
        </p:spPr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0070C0"/>
                </a:solidFill>
                <a:latin typeface="Verdana" pitchFamily="34" charset="0"/>
              </a:rPr>
              <a:t>Bando </a:t>
            </a:r>
            <a:br>
              <a:rPr lang="it-IT" sz="32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3200" b="1" dirty="0" smtClean="0">
                <a:solidFill>
                  <a:srgbClr val="0070C0"/>
                </a:solidFill>
                <a:latin typeface="Verdana" pitchFamily="34" charset="0"/>
              </a:rPr>
              <a:t>« </a:t>
            </a:r>
            <a:r>
              <a:rPr lang="it-IT" sz="3200" b="1" i="1" dirty="0" smtClean="0">
                <a:solidFill>
                  <a:srgbClr val="0070C0"/>
                </a:solidFill>
                <a:latin typeface="Verdana" pitchFamily="34" charset="0"/>
              </a:rPr>
              <a:t>Fare Centro – </a:t>
            </a:r>
            <a:br>
              <a:rPr lang="it-IT" sz="3200" b="1" i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Verdana" pitchFamily="34" charset="0"/>
              </a:rPr>
              <a:t>Il rientro delle attività produttive </a:t>
            </a:r>
            <a:br>
              <a:rPr lang="it-IT" sz="3200" b="1" i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Verdana" pitchFamily="34" charset="0"/>
              </a:rPr>
              <a:t>nei centri storici</a:t>
            </a:r>
            <a:r>
              <a:rPr lang="it-IT" sz="3200" b="1" dirty="0" smtClean="0">
                <a:solidFill>
                  <a:srgbClr val="0070C0"/>
                </a:solidFill>
                <a:latin typeface="Verdana" pitchFamily="34" charset="0"/>
              </a:rPr>
              <a:t>»</a:t>
            </a:r>
            <a:br>
              <a:rPr lang="it-IT" sz="32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1400" b="1" dirty="0" smtClean="0">
                <a:latin typeface="Verdana" pitchFamily="34" charset="0"/>
              </a:rPr>
              <a:t>«Incentivi per favorire progetti di trasferimento  o avvio di nuove attività produttive per il ripopolamento dei centri storici e dei piccoli borghi dei Comuni del cratere danneggiati a seguito del sisma dell’aprile 2009»</a:t>
            </a:r>
            <a:endParaRPr lang="it-IT" sz="1400" b="1" dirty="0">
              <a:latin typeface="Verdana" pitchFamily="34" charset="0"/>
            </a:endParaRPr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908760" y="1375998"/>
            <a:ext cx="7200800" cy="672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 smtClean="0">
                <a:solidFill>
                  <a:schemeClr val="tx1"/>
                </a:solidFill>
                <a:latin typeface="Verdana" pitchFamily="34" charset="0"/>
              </a:rPr>
              <a:t>Regione Abruzzo:</a:t>
            </a:r>
          </a:p>
          <a:p>
            <a:r>
              <a:rPr lang="it-IT" sz="2000" b="1" dirty="0" smtClean="0">
                <a:solidFill>
                  <a:schemeClr val="tx1"/>
                </a:solidFill>
                <a:latin typeface="Verdana" pitchFamily="34" charset="0"/>
              </a:rPr>
              <a:t>Dipartimento della Presidenza e Rapporti con l’Europa</a:t>
            </a:r>
            <a:endParaRPr lang="it-IT" sz="2000" b="1" dirty="0">
              <a:solidFill>
                <a:schemeClr val="tx1"/>
              </a:solidFill>
              <a:latin typeface="Verdana" pitchFamily="34" charset="0"/>
            </a:endParaRPr>
          </a:p>
        </p:txBody>
      </p:sp>
      <p:pic>
        <p:nvPicPr>
          <p:cNvPr id="1026" name="Picture 2" descr="Risultati immagini per logo regione abruzz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71056" cy="1246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Risultati immagin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29" name="Picture 5" descr="F:\2000px-Emblem_of_Italy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5" y="249573"/>
            <a:ext cx="936105" cy="104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ottotitolo 2"/>
          <p:cNvSpPr txBox="1">
            <a:spLocks/>
          </p:cNvSpPr>
          <p:nvPr/>
        </p:nvSpPr>
        <p:spPr>
          <a:xfrm>
            <a:off x="2987824" y="5973384"/>
            <a:ext cx="3240360" cy="33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b="1" dirty="0" smtClean="0">
                <a:solidFill>
                  <a:schemeClr val="tx1"/>
                </a:solidFill>
                <a:latin typeface="Verdana" pitchFamily="34" charset="0"/>
              </a:rPr>
              <a:t>L’Aquila  07 marzo 2018</a:t>
            </a:r>
          </a:p>
        </p:txBody>
      </p:sp>
    </p:spTree>
    <p:extLst>
      <p:ext uri="{BB962C8B-B14F-4D97-AF65-F5344CB8AC3E}">
        <p14:creationId xmlns:p14="http://schemas.microsoft.com/office/powerpoint/2010/main" val="223974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1.7 Le spese ammissibili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691952" y="764704"/>
            <a:ext cx="7772400" cy="532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it-IT" sz="2400" dirty="0">
              <a:latin typeface="Verdana" pitchFamily="34" charset="0"/>
            </a:endParaRPr>
          </a:p>
          <a:p>
            <a:pPr algn="just"/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MATERIALI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acquisto macchine impianti</a:t>
            </a:r>
            <a:r>
              <a:rPr lang="it-IT" sz="2400" dirty="0" smtClean="0">
                <a:latin typeface="Verdana" pitchFamily="34" charset="0"/>
              </a:rPr>
              <a:t>,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strumenti attrezzature esclusivamente </a:t>
            </a:r>
          </a:p>
          <a:p>
            <a:pPr algn="just"/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     nuovi di fabbrica</a:t>
            </a:r>
          </a:p>
          <a:p>
            <a:pPr algn="just"/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-    spese per opere edili </a:t>
            </a:r>
            <a:r>
              <a:rPr lang="it-IT" sz="2400" dirty="0" smtClean="0">
                <a:latin typeface="Verdana" pitchFamily="34" charset="0"/>
              </a:rPr>
              <a:t>(</a:t>
            </a:r>
            <a:r>
              <a:rPr lang="it-IT" sz="2400" dirty="0" err="1" smtClean="0">
                <a:latin typeface="Verdana" pitchFamily="34" charset="0"/>
              </a:rPr>
              <a:t>max</a:t>
            </a:r>
            <a:r>
              <a:rPr lang="it-IT" sz="2400" dirty="0" smtClean="0">
                <a:latin typeface="Verdana" pitchFamily="34" charset="0"/>
              </a:rPr>
              <a:t> 20%)</a:t>
            </a:r>
          </a:p>
          <a:p>
            <a:pPr algn="just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IMMATERIALI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Programmi informatici, brevetti e spese di marketing </a:t>
            </a:r>
            <a:r>
              <a:rPr lang="it-IT" sz="2400" dirty="0" smtClean="0">
                <a:latin typeface="Verdana" pitchFamily="34" charset="0"/>
              </a:rPr>
              <a:t>(</a:t>
            </a:r>
            <a:r>
              <a:rPr lang="it-IT" sz="2400" dirty="0" err="1" smtClean="0">
                <a:latin typeface="Verdana" pitchFamily="34" charset="0"/>
              </a:rPr>
              <a:t>max</a:t>
            </a:r>
            <a:r>
              <a:rPr lang="it-IT" sz="2400" dirty="0" smtClean="0">
                <a:latin typeface="Verdana" pitchFamily="34" charset="0"/>
              </a:rPr>
              <a:t> </a:t>
            </a:r>
            <a:r>
              <a:rPr lang="it-IT" sz="2400" dirty="0">
                <a:latin typeface="Verdana" pitchFamily="34" charset="0"/>
              </a:rPr>
              <a:t>20</a:t>
            </a:r>
            <a:r>
              <a:rPr lang="it-IT" sz="2400" dirty="0" smtClean="0">
                <a:latin typeface="Verdana" pitchFamily="34" charset="0"/>
              </a:rPr>
              <a:t>%)</a:t>
            </a:r>
          </a:p>
          <a:p>
            <a:pPr algn="just"/>
            <a:endParaRPr lang="it-IT" sz="2400" dirty="0"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SPESE DI FUNZIONAMENTO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Utenze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Traslochi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Canoni di locazione e spese condominiali, ecc. </a:t>
            </a:r>
            <a:r>
              <a:rPr lang="it-IT" sz="2400" dirty="0">
                <a:latin typeface="Verdana" pitchFamily="34" charset="0"/>
              </a:rPr>
              <a:t>(</a:t>
            </a:r>
            <a:r>
              <a:rPr lang="it-IT" sz="2400" dirty="0" err="1">
                <a:latin typeface="Verdana" pitchFamily="34" charset="0"/>
              </a:rPr>
              <a:t>max</a:t>
            </a:r>
            <a:r>
              <a:rPr lang="it-IT" sz="2400" dirty="0">
                <a:latin typeface="Verdana" pitchFamily="34" charset="0"/>
              </a:rPr>
              <a:t> </a:t>
            </a:r>
            <a:r>
              <a:rPr lang="it-IT" sz="2400" dirty="0" smtClean="0">
                <a:latin typeface="Verdana" pitchFamily="34" charset="0"/>
              </a:rPr>
              <a:t>20.000)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Ammortamento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Canoni di noleggio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Spese per il personale </a:t>
            </a:r>
            <a:r>
              <a:rPr lang="it-IT" sz="2400" dirty="0">
                <a:latin typeface="Verdana" pitchFamily="34" charset="0"/>
              </a:rPr>
              <a:t>(</a:t>
            </a:r>
            <a:r>
              <a:rPr lang="it-IT" sz="2400" dirty="0" err="1">
                <a:latin typeface="Verdana" pitchFamily="34" charset="0"/>
              </a:rPr>
              <a:t>max</a:t>
            </a:r>
            <a:r>
              <a:rPr lang="it-IT" sz="2400" dirty="0">
                <a:latin typeface="Verdana" pitchFamily="34" charset="0"/>
              </a:rPr>
              <a:t> </a:t>
            </a:r>
            <a:r>
              <a:rPr lang="it-IT" sz="2400" dirty="0" smtClean="0">
                <a:latin typeface="Verdana" pitchFamily="34" charset="0"/>
              </a:rPr>
              <a:t>20.000)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Merci, materie prime, semilavorati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  <a:p>
            <a:pPr algn="just"/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SPESE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 SERVIZI DI CONSULENZA </a:t>
            </a:r>
            <a:r>
              <a:rPr lang="it-IT" sz="2400" dirty="0" smtClean="0">
                <a:latin typeface="Verdana" pitchFamily="34" charset="0"/>
              </a:rPr>
              <a:t>(</a:t>
            </a:r>
            <a:r>
              <a:rPr lang="it-IT" sz="2400" dirty="0" err="1">
                <a:latin typeface="Verdana" pitchFamily="34" charset="0"/>
              </a:rPr>
              <a:t>max</a:t>
            </a:r>
            <a:r>
              <a:rPr lang="it-IT" sz="2400" dirty="0">
                <a:latin typeface="Verdana" pitchFamily="34" charset="0"/>
              </a:rPr>
              <a:t> 8</a:t>
            </a:r>
            <a:r>
              <a:rPr lang="it-IT" sz="2400" dirty="0" smtClean="0">
                <a:latin typeface="Verdana" pitchFamily="34" charset="0"/>
              </a:rPr>
              <a:t>%)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Domanda di finanziamento </a:t>
            </a:r>
            <a:r>
              <a:rPr lang="it-IT" sz="2400" dirty="0" smtClean="0">
                <a:latin typeface="Verdana" pitchFamily="34" charset="0"/>
              </a:rPr>
              <a:t>(</a:t>
            </a:r>
            <a:r>
              <a:rPr lang="it-IT" sz="2400" dirty="0" err="1" smtClean="0">
                <a:latin typeface="Verdana" pitchFamily="34" charset="0"/>
              </a:rPr>
              <a:t>max</a:t>
            </a:r>
            <a:r>
              <a:rPr lang="it-IT" sz="2400" dirty="0" smtClean="0">
                <a:latin typeface="Verdana" pitchFamily="34" charset="0"/>
              </a:rPr>
              <a:t> 2% e </a:t>
            </a:r>
            <a:r>
              <a:rPr lang="it-IT" sz="2400" dirty="0" err="1" smtClean="0">
                <a:latin typeface="Verdana" pitchFamily="34" charset="0"/>
              </a:rPr>
              <a:t>max</a:t>
            </a:r>
            <a:r>
              <a:rPr lang="it-IT" sz="2400" dirty="0" smtClean="0">
                <a:latin typeface="Verdana" pitchFamily="34" charset="0"/>
              </a:rPr>
              <a:t> 1.000 euro)</a:t>
            </a:r>
            <a:endParaRPr lang="it-IT" sz="2400" dirty="0">
              <a:latin typeface="Verdana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Perizia giurata </a:t>
            </a:r>
            <a:r>
              <a:rPr lang="it-IT" sz="2400" dirty="0" smtClean="0">
                <a:latin typeface="Verdana" pitchFamily="34" charset="0"/>
              </a:rPr>
              <a:t>(</a:t>
            </a:r>
            <a:r>
              <a:rPr lang="it-IT" sz="2400" dirty="0" err="1" smtClean="0">
                <a:latin typeface="Verdana" pitchFamily="34" charset="0"/>
              </a:rPr>
              <a:t>max</a:t>
            </a:r>
            <a:r>
              <a:rPr lang="it-IT" sz="2400" dirty="0" smtClean="0">
                <a:latin typeface="Verdana" pitchFamily="34" charset="0"/>
              </a:rPr>
              <a:t> 4% </a:t>
            </a:r>
            <a:r>
              <a:rPr lang="it-IT" sz="2400" dirty="0">
                <a:latin typeface="Verdana" pitchFamily="34" charset="0"/>
              </a:rPr>
              <a:t>e </a:t>
            </a:r>
            <a:r>
              <a:rPr lang="it-IT" sz="2400" dirty="0" err="1">
                <a:latin typeface="Verdana" pitchFamily="34" charset="0"/>
              </a:rPr>
              <a:t>max</a:t>
            </a:r>
            <a:r>
              <a:rPr lang="it-IT" sz="2400" dirty="0">
                <a:latin typeface="Verdana" pitchFamily="34" charset="0"/>
              </a:rPr>
              <a:t> </a:t>
            </a:r>
            <a:r>
              <a:rPr lang="it-IT" sz="2400" dirty="0" smtClean="0">
                <a:latin typeface="Verdana" pitchFamily="34" charset="0"/>
              </a:rPr>
              <a:t>2.000 </a:t>
            </a:r>
            <a:r>
              <a:rPr lang="it-IT" sz="2400" dirty="0">
                <a:latin typeface="Verdana" pitchFamily="34" charset="0"/>
              </a:rPr>
              <a:t>euro</a:t>
            </a:r>
            <a:r>
              <a:rPr lang="it-IT" sz="2400" dirty="0" smtClean="0">
                <a:latin typeface="Verdana" pitchFamily="34" charset="0"/>
              </a:rPr>
              <a:t>)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Perizia tecnica programmi informativi </a:t>
            </a:r>
            <a:r>
              <a:rPr lang="it-IT" sz="2400" dirty="0" smtClean="0">
                <a:latin typeface="Verdana" pitchFamily="34" charset="0"/>
              </a:rPr>
              <a:t>(</a:t>
            </a:r>
            <a:r>
              <a:rPr lang="it-IT" sz="2400" dirty="0" err="1">
                <a:latin typeface="Verdana" pitchFamily="34" charset="0"/>
              </a:rPr>
              <a:t>max</a:t>
            </a:r>
            <a:r>
              <a:rPr lang="it-IT" sz="2400" dirty="0">
                <a:latin typeface="Verdana" pitchFamily="34" charset="0"/>
              </a:rPr>
              <a:t> </a:t>
            </a:r>
            <a:r>
              <a:rPr lang="it-IT" sz="2400" dirty="0" smtClean="0">
                <a:latin typeface="Verdana" pitchFamily="34" charset="0"/>
              </a:rPr>
              <a:t>2% </a:t>
            </a:r>
            <a:r>
              <a:rPr lang="it-IT" sz="2400" dirty="0">
                <a:latin typeface="Verdana" pitchFamily="34" charset="0"/>
              </a:rPr>
              <a:t>e </a:t>
            </a:r>
            <a:r>
              <a:rPr lang="it-IT" sz="2400" dirty="0" err="1">
                <a:latin typeface="Verdana" pitchFamily="34" charset="0"/>
              </a:rPr>
              <a:t>max</a:t>
            </a:r>
            <a:r>
              <a:rPr lang="it-IT" sz="2400" dirty="0">
                <a:latin typeface="Verdana" pitchFamily="34" charset="0"/>
              </a:rPr>
              <a:t> </a:t>
            </a:r>
            <a:r>
              <a:rPr lang="it-IT" sz="2400" dirty="0" smtClean="0">
                <a:latin typeface="Verdana" pitchFamily="34" charset="0"/>
              </a:rPr>
              <a:t>2.000 </a:t>
            </a:r>
            <a:r>
              <a:rPr lang="it-IT" sz="2400" dirty="0">
                <a:latin typeface="Verdana" pitchFamily="34" charset="0"/>
              </a:rPr>
              <a:t>euro</a:t>
            </a:r>
            <a:r>
              <a:rPr lang="it-IT" sz="2400" dirty="0" smtClean="0">
                <a:latin typeface="Verdana" pitchFamily="34" charset="0"/>
              </a:rPr>
              <a:t>)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Altre spese se congrue </a:t>
            </a:r>
            <a:r>
              <a:rPr lang="it-IT" sz="2400" dirty="0" smtClean="0">
                <a:latin typeface="Verdana" pitchFamily="34" charset="0"/>
              </a:rPr>
              <a:t>(</a:t>
            </a:r>
            <a:r>
              <a:rPr lang="it-IT" sz="2400" dirty="0" err="1" smtClean="0">
                <a:latin typeface="Verdana" pitchFamily="34" charset="0"/>
              </a:rPr>
              <a:t>max</a:t>
            </a:r>
            <a:r>
              <a:rPr lang="it-IT" sz="2400" dirty="0" smtClean="0">
                <a:latin typeface="Verdana" pitchFamily="34" charset="0"/>
              </a:rPr>
              <a:t> 2% </a:t>
            </a:r>
            <a:r>
              <a:rPr lang="it-IT" sz="2400" dirty="0">
                <a:latin typeface="Verdana" pitchFamily="34" charset="0"/>
              </a:rPr>
              <a:t>e </a:t>
            </a:r>
            <a:r>
              <a:rPr lang="it-IT" sz="2400" dirty="0" err="1">
                <a:latin typeface="Verdana" pitchFamily="34" charset="0"/>
              </a:rPr>
              <a:t>max</a:t>
            </a:r>
            <a:r>
              <a:rPr lang="it-IT" sz="2400" dirty="0">
                <a:latin typeface="Verdana" pitchFamily="34" charset="0"/>
              </a:rPr>
              <a:t> </a:t>
            </a:r>
            <a:r>
              <a:rPr lang="it-IT" sz="2400" dirty="0" smtClean="0">
                <a:latin typeface="Verdana" pitchFamily="34" charset="0"/>
              </a:rPr>
              <a:t>5.000 </a:t>
            </a:r>
            <a:r>
              <a:rPr lang="it-IT" sz="2400" dirty="0">
                <a:latin typeface="Verdana" pitchFamily="34" charset="0"/>
              </a:rPr>
              <a:t>euro)</a:t>
            </a:r>
          </a:p>
          <a:p>
            <a:pPr marL="342900" indent="-342900" algn="just">
              <a:buFontTx/>
              <a:buChar char="-"/>
            </a:pPr>
            <a:endParaRPr lang="it-IT" sz="2400" dirty="0">
              <a:latin typeface="Verdana" pitchFamily="34" charset="0"/>
            </a:endParaRPr>
          </a:p>
          <a:p>
            <a:pPr algn="just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just"/>
            <a:endParaRPr lang="it-IT" sz="2400" dirty="0" smtClean="0">
              <a:latin typeface="Verdana" pitchFamily="34" charset="0"/>
            </a:endParaRPr>
          </a:p>
          <a:p>
            <a:pPr algn="just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72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1.8 Criteri di </a:t>
            </a:r>
            <a:r>
              <a:rPr lang="it-IT" sz="2400" b="1" dirty="0" err="1" smtClean="0">
                <a:solidFill>
                  <a:srgbClr val="0070C0"/>
                </a:solidFill>
                <a:latin typeface="Verdana" pitchFamily="34" charset="0"/>
              </a:rPr>
              <a:t>premialità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691952" y="764704"/>
            <a:ext cx="7772400" cy="532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it-IT" sz="2400" dirty="0">
              <a:latin typeface="Verdana" pitchFamily="34" charset="0"/>
            </a:endParaRPr>
          </a:p>
          <a:p>
            <a:pPr algn="just"/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  <a:p>
            <a:pPr algn="just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just"/>
            <a:endParaRPr lang="it-IT" sz="2400" dirty="0" smtClean="0">
              <a:latin typeface="Verdana" pitchFamily="34" charset="0"/>
            </a:endParaRPr>
          </a:p>
          <a:p>
            <a:pPr algn="just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293048"/>
              </p:ext>
            </p:extLst>
          </p:nvPr>
        </p:nvGraphicFramePr>
        <p:xfrm>
          <a:off x="691952" y="980728"/>
          <a:ext cx="7912496" cy="49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860"/>
                <a:gridCol w="3309204"/>
                <a:gridCol w="1368152"/>
                <a:gridCol w="1440160"/>
                <a:gridCol w="1080120"/>
              </a:tblGrid>
              <a:tr h="402137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Criteri</a:t>
                      </a:r>
                      <a:r>
                        <a:rPr lang="it-IT" baseline="0" dirty="0" smtClean="0"/>
                        <a:t> di </a:t>
                      </a:r>
                      <a:r>
                        <a:rPr lang="it-IT" baseline="0" dirty="0" err="1" smtClean="0"/>
                        <a:t>premialità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Parametri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Indicatori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Punteggi</a:t>
                      </a:r>
                      <a:endParaRPr lang="it-IT" dirty="0"/>
                    </a:p>
                  </a:txBody>
                  <a:tcPr/>
                </a:tc>
              </a:tr>
              <a:tr h="402137"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1. A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Attività</a:t>
                      </a:r>
                      <a:r>
                        <a:rPr lang="it-IT" sz="1000" baseline="0" dirty="0" smtClean="0"/>
                        <a:t> già ripresa alla pubblicazione del bando nelle aree ammissibili (Linee A e B)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Fino a 7 punti</a:t>
                      </a:r>
                      <a:endParaRPr lang="it-IT" sz="1000" dirty="0"/>
                    </a:p>
                  </a:txBody>
                  <a:tcPr/>
                </a:tc>
              </a:tr>
              <a:tr h="402137"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1.B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Attività</a:t>
                      </a:r>
                      <a:r>
                        <a:rPr lang="it-IT" sz="1000" baseline="0" dirty="0" smtClean="0"/>
                        <a:t> già ripresa nei centri storici dei comuni del cratere (Linee A e B)</a:t>
                      </a:r>
                      <a:endParaRPr lang="it-IT" sz="1000" dirty="0" smtClean="0"/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smtClean="0"/>
                        <a:t>Fino a 7 punti</a:t>
                      </a:r>
                      <a:endParaRPr lang="it-IT" sz="1000" dirty="0"/>
                    </a:p>
                  </a:txBody>
                  <a:tcPr/>
                </a:tc>
              </a:tr>
              <a:tr h="402137"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2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Abbandono di manufatti in deroga</a:t>
                      </a:r>
                      <a:r>
                        <a:rPr lang="it-IT" sz="1000" baseline="0" dirty="0" smtClean="0"/>
                        <a:t> agli strumenti urbanistici (Linea A)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Fino a 5punti</a:t>
                      </a:r>
                      <a:endParaRPr lang="it-IT" sz="1000" dirty="0"/>
                    </a:p>
                  </a:txBody>
                  <a:tcPr/>
                </a:tc>
              </a:tr>
              <a:tr h="402137"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3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Composizione soggettiva dell’impresa </a:t>
                      </a:r>
                      <a:r>
                        <a:rPr lang="it-IT" sz="1000" baseline="0" dirty="0" smtClean="0"/>
                        <a:t>(Linea B)</a:t>
                      </a:r>
                      <a:endParaRPr lang="it-IT" sz="1000" dirty="0" smtClean="0"/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* Fino a 4 punti</a:t>
                      </a:r>
                      <a:endParaRPr lang="it-IT" sz="1000" dirty="0"/>
                    </a:p>
                  </a:txBody>
                  <a:tcPr/>
                </a:tc>
              </a:tr>
              <a:tr h="402137"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4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Numero di ULA dell’impresa </a:t>
                      </a:r>
                      <a:r>
                        <a:rPr lang="it-IT" sz="1000" baseline="0" dirty="0" smtClean="0"/>
                        <a:t>(Linea A, B, C)</a:t>
                      </a:r>
                      <a:endParaRPr lang="it-IT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Fino a 5 punti</a:t>
                      </a:r>
                      <a:endParaRPr lang="it-IT" sz="1000" dirty="0"/>
                    </a:p>
                  </a:txBody>
                  <a:tcPr/>
                </a:tc>
              </a:tr>
              <a:tr h="402137"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5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Grado di eterogeneità</a:t>
                      </a:r>
                      <a:r>
                        <a:rPr lang="it-IT" sz="1000" baseline="0" dirty="0" smtClean="0"/>
                        <a:t> rispetto al contesto (Linea B)</a:t>
                      </a:r>
                      <a:endParaRPr lang="it-IT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Fino a 3 punti</a:t>
                      </a:r>
                      <a:endParaRPr lang="it-IT" sz="1000" dirty="0"/>
                    </a:p>
                  </a:txBody>
                  <a:tcPr/>
                </a:tc>
              </a:tr>
              <a:tr h="402137"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6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Rilevanza degli elementi di decoro nella proposta </a:t>
                      </a:r>
                      <a:r>
                        <a:rPr lang="it-IT" sz="1000" baseline="0" dirty="0" smtClean="0"/>
                        <a:t>(Linea A, B, C)</a:t>
                      </a:r>
                      <a:endParaRPr lang="it-IT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Fino a 1 punti</a:t>
                      </a:r>
                      <a:endParaRPr lang="it-IT" sz="1000" dirty="0"/>
                    </a:p>
                  </a:txBody>
                  <a:tcPr/>
                </a:tc>
              </a:tr>
              <a:tr h="402137"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7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Intensità di cofinanziamento</a:t>
                      </a:r>
                      <a:r>
                        <a:rPr lang="it-IT" sz="1000" baseline="0" dirty="0" smtClean="0"/>
                        <a:t> privato </a:t>
                      </a:r>
                      <a:r>
                        <a:rPr lang="it-IT" sz="1000" dirty="0" smtClean="0"/>
                        <a:t> </a:t>
                      </a:r>
                      <a:r>
                        <a:rPr lang="it-IT" sz="1000" baseline="0" dirty="0" smtClean="0"/>
                        <a:t>(Linea A, B, C)</a:t>
                      </a:r>
                      <a:endParaRPr lang="it-IT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smtClean="0"/>
                        <a:t>Fino a 7 punti</a:t>
                      </a:r>
                      <a:endParaRPr lang="it-IT" sz="1000" dirty="0"/>
                    </a:p>
                  </a:txBody>
                  <a:tcPr/>
                </a:tc>
              </a:tr>
              <a:tr h="402137"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8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Impatto</a:t>
                      </a:r>
                      <a:r>
                        <a:rPr lang="it-IT" sz="1000" baseline="0" dirty="0" smtClean="0"/>
                        <a:t> pari opportunità (Linea A, B, C)</a:t>
                      </a:r>
                      <a:endParaRPr lang="it-IT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* Fino a 4 punti</a:t>
                      </a:r>
                      <a:endParaRPr lang="it-IT" sz="1000" dirty="0"/>
                    </a:p>
                  </a:txBody>
                  <a:tcPr/>
                </a:tc>
              </a:tr>
              <a:tr h="402137"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9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Accordi tra associazioni</a:t>
                      </a:r>
                      <a:r>
                        <a:rPr lang="it-IT" sz="1000" baseline="0" dirty="0" smtClean="0"/>
                        <a:t>  (Linea A, B, C)</a:t>
                      </a:r>
                      <a:endParaRPr lang="it-IT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Fino a 5 punti</a:t>
                      </a:r>
                      <a:endParaRPr lang="it-IT" sz="1000" dirty="0"/>
                    </a:p>
                  </a:txBody>
                  <a:tcPr/>
                </a:tc>
              </a:tr>
              <a:tr h="402137"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10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Valorizzazioni</a:t>
                      </a:r>
                      <a:r>
                        <a:rPr lang="it-IT" sz="1000" baseline="0" dirty="0" smtClean="0"/>
                        <a:t> produzioni tipiche nell’agroalimentare, lavorazioni artigiane abruzzesi (Linea A, B, C)</a:t>
                      </a:r>
                      <a:endParaRPr lang="it-IT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Fino a 3 punti</a:t>
                      </a:r>
                      <a:endParaRPr lang="it-IT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632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71600" y="2780928"/>
            <a:ext cx="6480720" cy="15841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LE DOMANDE</a:t>
            </a:r>
          </a:p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PRESENTATE </a:t>
            </a:r>
            <a:endParaRPr lang="it-IT" sz="48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3491880" y="1628800"/>
            <a:ext cx="1368152" cy="792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b="1" dirty="0" smtClean="0">
                <a:solidFill>
                  <a:srgbClr val="0070C0"/>
                </a:solidFill>
                <a:latin typeface="Verdana" pitchFamily="34" charset="0"/>
              </a:rPr>
              <a:t>2.</a:t>
            </a:r>
            <a:endParaRPr lang="it-IT" sz="40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84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71600" y="2780928"/>
            <a:ext cx="6912768" cy="223224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Le domande presentate:</a:t>
            </a:r>
          </a:p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un riepilogo</a:t>
            </a:r>
            <a:endParaRPr lang="it-IT" sz="48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3491880" y="1628800"/>
            <a:ext cx="1368152" cy="792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b="1" dirty="0" smtClean="0">
                <a:solidFill>
                  <a:srgbClr val="0070C0"/>
                </a:solidFill>
                <a:latin typeface="Verdana" pitchFamily="34" charset="0"/>
              </a:rPr>
              <a:t>2.1</a:t>
            </a:r>
            <a:endParaRPr lang="it-IT" sz="40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74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2.1 Le domande pervenute per Linea: A), B), C)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3741593366"/>
              </p:ext>
            </p:extLst>
          </p:nvPr>
        </p:nvGraphicFramePr>
        <p:xfrm>
          <a:off x="2699792" y="119675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olo 1"/>
          <p:cNvSpPr txBox="1">
            <a:spLocks/>
          </p:cNvSpPr>
          <p:nvPr/>
        </p:nvSpPr>
        <p:spPr>
          <a:xfrm>
            <a:off x="251520" y="1988840"/>
            <a:ext cx="216024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Domande</a:t>
            </a:r>
          </a:p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pervenute: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Linea A    235</a:t>
            </a:r>
            <a:endParaRPr lang="it-IT" sz="1600" b="1" dirty="0">
              <a:solidFill>
                <a:srgbClr val="0070C0"/>
              </a:solidFill>
              <a:latin typeface="Verdana" pitchFamily="34" charset="0"/>
            </a:endParaRPr>
          </a:p>
          <a:p>
            <a:pPr marL="285750" indent="-28575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 Linea  B  527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Linea C       4</a:t>
            </a:r>
          </a:p>
          <a:p>
            <a:pPr algn="l"/>
            <a:endParaRPr lang="it-IT" sz="1600" b="1" dirty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TOTALE       766</a:t>
            </a:r>
            <a:endParaRPr lang="it-IT" sz="16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59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/>
          <p:nvPr>
            <p:extLst>
              <p:ext uri="{D42A27DB-BD31-4B8C-83A1-F6EECF244321}">
                <p14:modId xmlns:p14="http://schemas.microsoft.com/office/powerpoint/2010/main" val="4106377712"/>
              </p:ext>
            </p:extLst>
          </p:nvPr>
        </p:nvGraphicFramePr>
        <p:xfrm>
          <a:off x="2771800" y="134076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olo 1"/>
          <p:cNvSpPr txBox="1">
            <a:spLocks/>
          </p:cNvSpPr>
          <p:nvPr/>
        </p:nvSpPr>
        <p:spPr>
          <a:xfrm>
            <a:off x="539552" y="188640"/>
            <a:ext cx="7772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2.1 Le domande pervenute per Linea: A), B), C)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251520" y="1988840"/>
            <a:ext cx="2088232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Domande</a:t>
            </a:r>
          </a:p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pervenute: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Linea A 235</a:t>
            </a:r>
            <a:endParaRPr lang="it-IT" sz="1600" b="1" dirty="0">
              <a:solidFill>
                <a:srgbClr val="0070C0"/>
              </a:solidFill>
              <a:latin typeface="Verdana" pitchFamily="34" charset="0"/>
            </a:endParaRPr>
          </a:p>
          <a:p>
            <a:pPr marL="285750" indent="-28575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 Linea B 527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Linea C     4</a:t>
            </a:r>
          </a:p>
          <a:p>
            <a:pPr algn="l"/>
            <a:endParaRPr lang="it-IT" sz="1600" b="1" dirty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TOTALE     766</a:t>
            </a:r>
            <a:endParaRPr lang="it-IT" sz="16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22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251520" y="1772816"/>
            <a:ext cx="8712968" cy="331236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Le domande presentate:</a:t>
            </a:r>
          </a:p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riepilogo </a:t>
            </a:r>
          </a:p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Linee</a:t>
            </a:r>
          </a:p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«A» e «C» </a:t>
            </a:r>
            <a:endParaRPr lang="it-IT" sz="48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3481592" y="620688"/>
            <a:ext cx="1368152" cy="792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b="1" dirty="0" smtClean="0">
                <a:solidFill>
                  <a:srgbClr val="0070C0"/>
                </a:solidFill>
                <a:latin typeface="Verdana" pitchFamily="34" charset="0"/>
              </a:rPr>
              <a:t>2.2</a:t>
            </a:r>
            <a:endParaRPr lang="it-IT" sz="40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65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2.2 Le domande pervenute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 criterio di selezione: Linea A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endParaRPr lang="it-IT" sz="13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3162316581"/>
              </p:ext>
            </p:extLst>
          </p:nvPr>
        </p:nvGraphicFramePr>
        <p:xfrm>
          <a:off x="2699792" y="119675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olo 1"/>
          <p:cNvSpPr txBox="1">
            <a:spLocks/>
          </p:cNvSpPr>
          <p:nvPr/>
        </p:nvSpPr>
        <p:spPr>
          <a:xfrm>
            <a:off x="251520" y="1988840"/>
            <a:ext cx="2448272" cy="3096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Linea A:</a:t>
            </a:r>
          </a:p>
          <a:p>
            <a:pPr algn="l"/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d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omande</a:t>
            </a:r>
          </a:p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Per criterio di selezione: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Idonee       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136</a:t>
            </a:r>
            <a:endParaRPr lang="it-IT" sz="1600" b="1" dirty="0">
              <a:solidFill>
                <a:srgbClr val="0070C0"/>
              </a:solidFill>
              <a:latin typeface="Verdana" pitchFamily="34" charset="0"/>
            </a:endParaRPr>
          </a:p>
          <a:p>
            <a:pPr marL="285750" indent="-28575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 Idonee </a:t>
            </a:r>
          </a:p>
          <a:p>
            <a:pPr algn="l"/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    Titolo III        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7</a:t>
            </a:r>
            <a:endParaRPr lang="it-IT" sz="16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342900" indent="-34290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Escluse        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45</a:t>
            </a:r>
            <a:endParaRPr lang="it-IT" sz="16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1600" b="1" dirty="0" smtClean="0">
                <a:solidFill>
                  <a:srgbClr val="FF0000"/>
                </a:solidFill>
                <a:latin typeface="Verdana" pitchFamily="34" charset="0"/>
              </a:rPr>
              <a:t>TOTALE           188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Non Istruite 47</a:t>
            </a:r>
          </a:p>
          <a:p>
            <a:pPr algn="l"/>
            <a:endParaRPr lang="it-IT" sz="16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1600" b="1" dirty="0" smtClean="0">
                <a:solidFill>
                  <a:srgbClr val="FF0000"/>
                </a:solidFill>
                <a:latin typeface="Verdana" pitchFamily="34" charset="0"/>
              </a:rPr>
              <a:t>TOTALE           235          </a:t>
            </a:r>
            <a:endParaRPr lang="it-IT" sz="1600" b="1" dirty="0">
              <a:solidFill>
                <a:srgbClr val="FF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66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2.2 Le domande pervenute: Linea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C</a:t>
            </a: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1995363748"/>
              </p:ext>
            </p:extLst>
          </p:nvPr>
        </p:nvGraphicFramePr>
        <p:xfrm>
          <a:off x="2699792" y="119675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olo 1"/>
          <p:cNvSpPr txBox="1">
            <a:spLocks/>
          </p:cNvSpPr>
          <p:nvPr/>
        </p:nvSpPr>
        <p:spPr>
          <a:xfrm>
            <a:off x="251520" y="1988840"/>
            <a:ext cx="2376264" cy="3096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Linea C:</a:t>
            </a:r>
          </a:p>
          <a:p>
            <a:pPr algn="l"/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d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omande</a:t>
            </a:r>
          </a:p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Per criterio di selezione: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Idonee            2</a:t>
            </a:r>
            <a:endParaRPr lang="it-IT" sz="1600" b="1" dirty="0">
              <a:solidFill>
                <a:srgbClr val="0070C0"/>
              </a:solidFill>
              <a:latin typeface="Verdana" pitchFamily="34" charset="0"/>
            </a:endParaRPr>
          </a:p>
          <a:p>
            <a:pPr marL="285750" indent="-285750" algn="l">
              <a:buFont typeface="Wingdings" pitchFamily="2" charset="2"/>
              <a:buChar char="q"/>
            </a:pPr>
            <a:endParaRPr lang="it-IT" sz="16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342900" indent="-34290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Escluse           2</a:t>
            </a:r>
          </a:p>
          <a:p>
            <a:pPr algn="l"/>
            <a:endParaRPr lang="it-IT" sz="16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TOTALE                4          </a:t>
            </a:r>
            <a:endParaRPr lang="it-IT" sz="16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26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62448" y="2420888"/>
            <a:ext cx="6696744" cy="23762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LE DOMANDE</a:t>
            </a:r>
          </a:p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PRESENTATE:</a:t>
            </a:r>
          </a:p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LINEA «B» </a:t>
            </a:r>
            <a:endParaRPr lang="it-IT" sz="48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3481592" y="1232756"/>
            <a:ext cx="1368152" cy="792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b="1" dirty="0" smtClean="0">
                <a:solidFill>
                  <a:srgbClr val="0070C0"/>
                </a:solidFill>
                <a:latin typeface="Verdana" pitchFamily="34" charset="0"/>
              </a:rPr>
              <a:t>3.</a:t>
            </a:r>
            <a:endParaRPr lang="it-IT" sz="40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24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02460" y="44624"/>
            <a:ext cx="7776864" cy="576064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solidFill>
                  <a:srgbClr val="0070C0"/>
                </a:solidFill>
                <a:latin typeface="Verdana" pitchFamily="34" charset="0"/>
              </a:rPr>
              <a:t>Indice</a:t>
            </a:r>
            <a:endParaRPr lang="it-IT" sz="36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187624" y="3076376"/>
            <a:ext cx="2920264" cy="8640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LE DOMANDE</a:t>
            </a:r>
          </a:p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PRESENTATE 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1019680" y="1064812"/>
            <a:ext cx="2920264" cy="792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IL BANDO </a:t>
            </a:r>
          </a:p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«FARE CENTRO»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10" name="Titolo 1"/>
          <p:cNvSpPr txBox="1">
            <a:spLocks/>
          </p:cNvSpPr>
          <p:nvPr/>
        </p:nvSpPr>
        <p:spPr>
          <a:xfrm>
            <a:off x="5061088" y="791752"/>
            <a:ext cx="3168352" cy="17041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+mj-lt"/>
              <a:buAutoNum type="arabicPeriod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Riferimenti Legislativi</a:t>
            </a:r>
          </a:p>
          <a:p>
            <a:pPr marL="342900" indent="-342900" algn="l">
              <a:buFont typeface="+mj-lt"/>
              <a:buAutoNum type="arabicPeriod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Obiettivi Generali</a:t>
            </a:r>
          </a:p>
          <a:p>
            <a:pPr marL="342900" indent="-342900" algn="l">
              <a:buFont typeface="+mj-lt"/>
              <a:buAutoNum type="arabicPeriod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Tipologia d’Intervento</a:t>
            </a:r>
          </a:p>
          <a:p>
            <a:pPr marL="342900" indent="-342900" algn="l">
              <a:buFont typeface="+mj-lt"/>
              <a:buAutoNum type="arabicPeriod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Dotazione Finanziaria</a:t>
            </a:r>
          </a:p>
          <a:p>
            <a:pPr marL="342900" indent="-342900" algn="l">
              <a:buFont typeface="+mj-lt"/>
              <a:buAutoNum type="arabicPeriod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Soggetti Beneficiari</a:t>
            </a:r>
          </a:p>
          <a:p>
            <a:pPr marL="342900" indent="-342900" algn="l">
              <a:buFont typeface="+mj-lt"/>
              <a:buAutoNum type="arabicPeriod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Progetto d’Investimento</a:t>
            </a:r>
          </a:p>
          <a:p>
            <a:pPr marL="342900" indent="-342900" algn="l">
              <a:buFont typeface="+mj-lt"/>
              <a:buAutoNum type="arabicPeriod"/>
            </a:pPr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S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pese Ammissibili </a:t>
            </a:r>
          </a:p>
          <a:p>
            <a:pPr marL="342900" indent="-342900" algn="l">
              <a:buFont typeface="+mj-lt"/>
              <a:buAutoNum type="arabicPeriod"/>
            </a:pPr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C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riteri di </a:t>
            </a:r>
            <a:r>
              <a:rPr lang="it-IT" sz="1600" b="1" dirty="0" err="1">
                <a:solidFill>
                  <a:srgbClr val="0070C0"/>
                </a:solidFill>
                <a:latin typeface="Verdana" pitchFamily="34" charset="0"/>
              </a:rPr>
              <a:t>P</a:t>
            </a:r>
            <a:r>
              <a:rPr lang="it-IT" sz="1600" b="1" dirty="0" err="1" smtClean="0">
                <a:solidFill>
                  <a:srgbClr val="0070C0"/>
                </a:solidFill>
                <a:latin typeface="Verdana" pitchFamily="34" charset="0"/>
              </a:rPr>
              <a:t>remialità</a:t>
            </a:r>
            <a:endParaRPr lang="it-IT" sz="16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11" name="Titolo 1"/>
          <p:cNvSpPr txBox="1">
            <a:spLocks/>
          </p:cNvSpPr>
          <p:nvPr/>
        </p:nvSpPr>
        <p:spPr>
          <a:xfrm>
            <a:off x="5043968" y="2780928"/>
            <a:ext cx="3168352" cy="6384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2.1 Riepilogo </a:t>
            </a:r>
          </a:p>
          <a:p>
            <a:pPr algn="l"/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     domande presentate</a:t>
            </a:r>
          </a:p>
        </p:txBody>
      </p:sp>
      <p:sp>
        <p:nvSpPr>
          <p:cNvPr id="13" name="Titolo 1"/>
          <p:cNvSpPr txBox="1">
            <a:spLocks/>
          </p:cNvSpPr>
          <p:nvPr/>
        </p:nvSpPr>
        <p:spPr>
          <a:xfrm>
            <a:off x="267632" y="1067268"/>
            <a:ext cx="504056" cy="792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1.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303748" y="3030163"/>
            <a:ext cx="504056" cy="8640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2.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20" name="Titolo 1"/>
          <p:cNvSpPr txBox="1">
            <a:spLocks/>
          </p:cNvSpPr>
          <p:nvPr/>
        </p:nvSpPr>
        <p:spPr>
          <a:xfrm>
            <a:off x="5057664" y="3621271"/>
            <a:ext cx="3168352" cy="6384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2.2 Riepilogo Linea «A» </a:t>
            </a:r>
          </a:p>
          <a:p>
            <a:pPr algn="l"/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      e Linea «C»</a:t>
            </a:r>
          </a:p>
        </p:txBody>
      </p:sp>
      <p:sp>
        <p:nvSpPr>
          <p:cNvPr id="21" name="Titolo 1"/>
          <p:cNvSpPr txBox="1">
            <a:spLocks/>
          </p:cNvSpPr>
          <p:nvPr/>
        </p:nvSpPr>
        <p:spPr>
          <a:xfrm>
            <a:off x="5061088" y="4509120"/>
            <a:ext cx="3615368" cy="20522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2700" b="1" dirty="0" smtClean="0">
                <a:solidFill>
                  <a:srgbClr val="0070C0"/>
                </a:solidFill>
                <a:latin typeface="Verdana" pitchFamily="34" charset="0"/>
              </a:rPr>
              <a:t>3.1 Articolazione </a:t>
            </a:r>
            <a:r>
              <a:rPr lang="it-IT" sz="2700" b="1" dirty="0">
                <a:solidFill>
                  <a:srgbClr val="0070C0"/>
                </a:solidFill>
                <a:latin typeface="Verdana" pitchFamily="34" charset="0"/>
              </a:rPr>
              <a:t>delle </a:t>
            </a:r>
            <a:endParaRPr lang="it-IT" sz="27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27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2700" b="1" dirty="0" smtClean="0">
                <a:solidFill>
                  <a:srgbClr val="0070C0"/>
                </a:solidFill>
                <a:latin typeface="Verdana" pitchFamily="34" charset="0"/>
              </a:rPr>
              <a:t>     domande pervenute per </a:t>
            </a:r>
          </a:p>
          <a:p>
            <a:pPr algn="l"/>
            <a:r>
              <a:rPr lang="it-IT" sz="27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2700" b="1" dirty="0" smtClean="0">
                <a:solidFill>
                  <a:srgbClr val="0070C0"/>
                </a:solidFill>
                <a:latin typeface="Verdana" pitchFamily="34" charset="0"/>
              </a:rPr>
              <a:t>     </a:t>
            </a:r>
            <a:r>
              <a:rPr lang="it-IT" sz="2700" b="1" u="sng" dirty="0" smtClean="0">
                <a:solidFill>
                  <a:srgbClr val="0070C0"/>
                </a:solidFill>
                <a:latin typeface="Verdana" pitchFamily="34" charset="0"/>
              </a:rPr>
              <a:t>criterio </a:t>
            </a:r>
            <a:r>
              <a:rPr lang="it-IT" sz="2700" b="1" u="sng" dirty="0">
                <a:solidFill>
                  <a:srgbClr val="0070C0"/>
                </a:solidFill>
                <a:latin typeface="Verdana" pitchFamily="34" charset="0"/>
              </a:rPr>
              <a:t>di </a:t>
            </a:r>
            <a:r>
              <a:rPr lang="it-IT" sz="2700" b="1" u="sng" dirty="0" smtClean="0">
                <a:solidFill>
                  <a:srgbClr val="0070C0"/>
                </a:solidFill>
                <a:latin typeface="Verdana" pitchFamily="34" charset="0"/>
              </a:rPr>
              <a:t>selezione</a:t>
            </a:r>
          </a:p>
          <a:p>
            <a:pPr marL="514350" indent="-514350" algn="l">
              <a:buFont typeface="+mj-lt"/>
              <a:buAutoNum type="arabicPeriod"/>
            </a:pPr>
            <a:endParaRPr lang="it-IT" sz="2700" b="1" dirty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2700" b="1" dirty="0" smtClean="0">
                <a:solidFill>
                  <a:srgbClr val="0070C0"/>
                </a:solidFill>
                <a:latin typeface="Verdana" pitchFamily="34" charset="0"/>
              </a:rPr>
              <a:t>3.2 Domande </a:t>
            </a:r>
            <a:r>
              <a:rPr lang="it-IT" sz="2700" b="1" dirty="0">
                <a:solidFill>
                  <a:srgbClr val="0070C0"/>
                </a:solidFill>
                <a:latin typeface="Verdana" pitchFamily="34" charset="0"/>
              </a:rPr>
              <a:t>pervenute </a:t>
            </a:r>
            <a:endParaRPr lang="it-IT" sz="27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27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2700" b="1" dirty="0" smtClean="0">
                <a:solidFill>
                  <a:srgbClr val="0070C0"/>
                </a:solidFill>
                <a:latin typeface="Verdana" pitchFamily="34" charset="0"/>
              </a:rPr>
              <a:t>     per </a:t>
            </a:r>
            <a:r>
              <a:rPr lang="it-IT" sz="2700" b="1" u="sng" dirty="0" smtClean="0">
                <a:solidFill>
                  <a:srgbClr val="0070C0"/>
                </a:solidFill>
                <a:latin typeface="Verdana" pitchFamily="34" charset="0"/>
              </a:rPr>
              <a:t>Codice </a:t>
            </a:r>
            <a:r>
              <a:rPr lang="it-IT" sz="2700" b="1" u="sng" dirty="0" err="1" smtClean="0">
                <a:solidFill>
                  <a:srgbClr val="0070C0"/>
                </a:solidFill>
                <a:latin typeface="Verdana" pitchFamily="34" charset="0"/>
              </a:rPr>
              <a:t>Ateco</a:t>
            </a:r>
            <a:endParaRPr lang="it-IT" sz="2700" b="1" u="sng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endParaRPr lang="it-IT" sz="2700" b="1" dirty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2700" b="1" dirty="0" smtClean="0">
                <a:solidFill>
                  <a:srgbClr val="0070C0"/>
                </a:solidFill>
                <a:latin typeface="Verdana" pitchFamily="34" charset="0"/>
              </a:rPr>
              <a:t>3.3 Domande </a:t>
            </a:r>
            <a:r>
              <a:rPr lang="it-IT" sz="2700" b="1" dirty="0">
                <a:solidFill>
                  <a:srgbClr val="0070C0"/>
                </a:solidFill>
                <a:latin typeface="Verdana" pitchFamily="34" charset="0"/>
              </a:rPr>
              <a:t>pervenute </a:t>
            </a:r>
            <a:r>
              <a:rPr lang="it-IT" sz="2700" b="1" u="sng" dirty="0">
                <a:solidFill>
                  <a:srgbClr val="0070C0"/>
                </a:solidFill>
                <a:latin typeface="Verdana" pitchFamily="34" charset="0"/>
              </a:rPr>
              <a:t>per </a:t>
            </a:r>
            <a:r>
              <a:rPr lang="it-IT" sz="2700" b="1" u="sng" dirty="0" smtClean="0">
                <a:solidFill>
                  <a:srgbClr val="0070C0"/>
                </a:solidFill>
                <a:latin typeface="Verdana" pitchFamily="34" charset="0"/>
              </a:rPr>
              <a:t>provincia </a:t>
            </a:r>
          </a:p>
          <a:p>
            <a:pPr algn="l"/>
            <a:r>
              <a:rPr lang="it-IT" sz="27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2700" b="1" dirty="0" smtClean="0">
                <a:solidFill>
                  <a:srgbClr val="0070C0"/>
                </a:solidFill>
                <a:latin typeface="Verdana" pitchFamily="34" charset="0"/>
              </a:rPr>
              <a:t>     </a:t>
            </a:r>
            <a:r>
              <a:rPr lang="it-IT" sz="2700" b="1" u="sng" dirty="0" smtClean="0">
                <a:solidFill>
                  <a:srgbClr val="0070C0"/>
                </a:solidFill>
                <a:latin typeface="Verdana" pitchFamily="34" charset="0"/>
              </a:rPr>
              <a:t>e  per comune</a:t>
            </a:r>
          </a:p>
          <a:p>
            <a:pPr algn="l"/>
            <a:endParaRPr lang="it-IT" sz="2700" b="1" dirty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2700" b="1" dirty="0" smtClean="0">
                <a:solidFill>
                  <a:srgbClr val="0070C0"/>
                </a:solidFill>
                <a:latin typeface="Verdana" pitchFamily="34" charset="0"/>
              </a:rPr>
              <a:t>3.4 Domande </a:t>
            </a:r>
            <a:r>
              <a:rPr lang="it-IT" sz="2700" b="1" dirty="0">
                <a:solidFill>
                  <a:srgbClr val="0070C0"/>
                </a:solidFill>
                <a:latin typeface="Verdana" pitchFamily="34" charset="0"/>
              </a:rPr>
              <a:t>pervenute per </a:t>
            </a:r>
            <a:endParaRPr lang="it-IT" sz="27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27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2700" b="1" dirty="0" smtClean="0">
                <a:solidFill>
                  <a:srgbClr val="0070C0"/>
                </a:solidFill>
                <a:latin typeface="Verdana" pitchFamily="34" charset="0"/>
              </a:rPr>
              <a:t>     </a:t>
            </a:r>
            <a:r>
              <a:rPr lang="it-IT" sz="2700" b="1" u="sng" dirty="0" smtClean="0">
                <a:solidFill>
                  <a:srgbClr val="0070C0"/>
                </a:solidFill>
                <a:latin typeface="Verdana" pitchFamily="34" charset="0"/>
              </a:rPr>
              <a:t>tipologia </a:t>
            </a:r>
            <a:r>
              <a:rPr lang="it-IT" sz="2700" b="1" u="sng" dirty="0">
                <a:solidFill>
                  <a:srgbClr val="0070C0"/>
                </a:solidFill>
                <a:latin typeface="Verdana" pitchFamily="34" charset="0"/>
              </a:rPr>
              <a:t>societaria</a:t>
            </a:r>
          </a:p>
          <a:p>
            <a:pPr marL="285750" indent="-285750" algn="l">
              <a:buFont typeface="Wingdings" pitchFamily="2" charset="2"/>
              <a:buChar char="q"/>
            </a:pPr>
            <a:endParaRPr lang="it-IT" sz="1600" b="1" dirty="0" smtClean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3" name="Callout con freccia a destra 2"/>
          <p:cNvSpPr/>
          <p:nvPr/>
        </p:nvSpPr>
        <p:spPr>
          <a:xfrm>
            <a:off x="4229684" y="3100129"/>
            <a:ext cx="722360" cy="789579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Callout con freccia a destra 21"/>
          <p:cNvSpPr/>
          <p:nvPr/>
        </p:nvSpPr>
        <p:spPr>
          <a:xfrm>
            <a:off x="4245684" y="1154600"/>
            <a:ext cx="650352" cy="612512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Titolo 1"/>
          <p:cNvSpPr txBox="1">
            <a:spLocks/>
          </p:cNvSpPr>
          <p:nvPr/>
        </p:nvSpPr>
        <p:spPr>
          <a:xfrm>
            <a:off x="303748" y="5003603"/>
            <a:ext cx="504056" cy="8640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3.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24" name="Titolo 1"/>
          <p:cNvSpPr txBox="1">
            <a:spLocks/>
          </p:cNvSpPr>
          <p:nvPr/>
        </p:nvSpPr>
        <p:spPr>
          <a:xfrm>
            <a:off x="1213936" y="5013176"/>
            <a:ext cx="2920264" cy="8640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LE DOMANDE</a:t>
            </a:r>
          </a:p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PRESENTATE:</a:t>
            </a:r>
          </a:p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«B»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25" name="Callout con freccia a destra 24"/>
          <p:cNvSpPr/>
          <p:nvPr/>
        </p:nvSpPr>
        <p:spPr>
          <a:xfrm>
            <a:off x="4293612" y="5040862"/>
            <a:ext cx="722360" cy="789579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381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3.1 Le domande pervenute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 criterio di selezione: Linea B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endParaRPr lang="it-IT" sz="13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2816644618"/>
              </p:ext>
            </p:extLst>
          </p:nvPr>
        </p:nvGraphicFramePr>
        <p:xfrm>
          <a:off x="2915816" y="119675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olo 1"/>
          <p:cNvSpPr txBox="1">
            <a:spLocks/>
          </p:cNvSpPr>
          <p:nvPr/>
        </p:nvSpPr>
        <p:spPr>
          <a:xfrm>
            <a:off x="251520" y="1988840"/>
            <a:ext cx="2520280" cy="33843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Linea B:</a:t>
            </a:r>
          </a:p>
          <a:p>
            <a:pPr algn="l"/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d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omande</a:t>
            </a:r>
          </a:p>
          <a:p>
            <a:pPr algn="l"/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Per criterio di selezione: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Idonee         401</a:t>
            </a:r>
            <a:endParaRPr lang="it-IT" sz="1600" b="1" dirty="0">
              <a:solidFill>
                <a:srgbClr val="0070C0"/>
              </a:solidFill>
              <a:latin typeface="Verdana" pitchFamily="34" charset="0"/>
            </a:endParaRPr>
          </a:p>
          <a:p>
            <a:pPr marL="285750" indent="-28575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Titolo III          1</a:t>
            </a:r>
          </a:p>
          <a:p>
            <a:pPr marL="285750" indent="-28575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 Idonee con </a:t>
            </a:r>
          </a:p>
          <a:p>
            <a:pPr algn="l"/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    riserva             1          </a:t>
            </a:r>
          </a:p>
          <a:p>
            <a:pPr marL="285750" indent="-28575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Escluse con</a:t>
            </a:r>
          </a:p>
          <a:p>
            <a:pPr algn="l"/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   con riserva       2</a:t>
            </a:r>
          </a:p>
          <a:p>
            <a:pPr marL="285750" indent="-285750" algn="l">
              <a:buFont typeface="Wingdings" pitchFamily="2" charset="2"/>
              <a:buChar char="q"/>
            </a:pPr>
            <a:r>
              <a:rPr lang="it-IT" sz="16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   Escluse        51     </a:t>
            </a:r>
          </a:p>
          <a:p>
            <a:pPr algn="l"/>
            <a:r>
              <a:rPr lang="it-IT" sz="1800" b="1" dirty="0" smtClean="0">
                <a:solidFill>
                  <a:srgbClr val="FF0000"/>
                </a:solidFill>
                <a:latin typeface="Verdana" pitchFamily="34" charset="0"/>
              </a:rPr>
              <a:t>TOT.              456</a:t>
            </a:r>
          </a:p>
          <a:p>
            <a:pPr marL="342900" indent="-342900" algn="l"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0070C0"/>
                </a:solidFill>
                <a:latin typeface="Verdana" pitchFamily="34" charset="0"/>
              </a:rPr>
              <a:t>Non Istruite  71</a:t>
            </a:r>
          </a:p>
          <a:p>
            <a:pPr marL="342900" indent="-342900" algn="l">
              <a:buFont typeface="Wingdings" pitchFamily="2" charset="2"/>
              <a:buChar char="q"/>
            </a:pPr>
            <a:endParaRPr lang="it-IT" sz="16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l"/>
            <a:r>
              <a:rPr lang="it-IT" sz="2000" b="1" dirty="0" smtClean="0">
                <a:solidFill>
                  <a:srgbClr val="FF0000"/>
                </a:solidFill>
                <a:latin typeface="Verdana" pitchFamily="34" charset="0"/>
              </a:rPr>
              <a:t>TOT.COM.   527</a:t>
            </a:r>
            <a:endParaRPr lang="it-IT" sz="2000" b="1" dirty="0">
              <a:solidFill>
                <a:srgbClr val="FF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91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784209701"/>
              </p:ext>
            </p:extLst>
          </p:nvPr>
        </p:nvGraphicFramePr>
        <p:xfrm>
          <a:off x="827584" y="1124744"/>
          <a:ext cx="698477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3.1 Le domande pervenute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 criterio di selezione: Linea B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endParaRPr lang="it-IT" sz="13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65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576" y="-171400"/>
            <a:ext cx="8208912" cy="792088"/>
          </a:xfrm>
        </p:spPr>
        <p:txBody>
          <a:bodyPr>
            <a:noAutofit/>
          </a:bodyPr>
          <a:lstStyle/>
          <a:p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3.2 </a:t>
            </a:r>
            <a:r>
              <a:rPr lang="it-IT" sz="1800" b="1" dirty="0">
                <a:solidFill>
                  <a:srgbClr val="0070C0"/>
                </a:solidFill>
                <a:latin typeface="Verdana" pitchFamily="34" charset="0"/>
              </a:rPr>
              <a:t>Linea B</a:t>
            </a: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: domande pervenute per Codici </a:t>
            </a:r>
            <a:r>
              <a:rPr lang="it-IT" sz="1800" b="1" dirty="0" err="1" smtClean="0">
                <a:solidFill>
                  <a:srgbClr val="0070C0"/>
                </a:solidFill>
                <a:latin typeface="Verdana" pitchFamily="34" charset="0"/>
              </a:rPr>
              <a:t>Ateco</a:t>
            </a: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  </a:t>
            </a:r>
            <a:r>
              <a:rPr lang="it-IT" sz="1200" dirty="0" smtClean="0">
                <a:solidFill>
                  <a:srgbClr val="0070C0"/>
                </a:solidFill>
                <a:latin typeface="Verdana" pitchFamily="34" charset="0"/>
              </a:rPr>
              <a:t>(Imprese Idonee)</a:t>
            </a:r>
            <a:endParaRPr lang="it-IT" sz="1200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958718"/>
              </p:ext>
            </p:extLst>
          </p:nvPr>
        </p:nvGraphicFramePr>
        <p:xfrm>
          <a:off x="251521" y="476672"/>
          <a:ext cx="8496944" cy="6240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421"/>
                <a:gridCol w="4107822"/>
                <a:gridCol w="1250567"/>
                <a:gridCol w="1250567"/>
                <a:gridCol w="1250567"/>
              </a:tblGrid>
              <a:tr h="481539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CATEGORIA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NUMERO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%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Class.</a:t>
                      </a:r>
                      <a:endParaRPr lang="it-IT" dirty="0"/>
                    </a:p>
                  </a:txBody>
                  <a:tcPr/>
                </a:tc>
              </a:tr>
              <a:tr h="353285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C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Attività Manifatturiere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36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9,0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4^</a:t>
                      </a:r>
                    </a:p>
                  </a:txBody>
                  <a:tcPr/>
                </a:tc>
              </a:tr>
              <a:tr h="559368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G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Commercio all’ingrosso e al dettaglio; riparazione di autoveicoli e motocicli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52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13,0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3^</a:t>
                      </a:r>
                    </a:p>
                  </a:txBody>
                  <a:tcPr/>
                </a:tc>
              </a:tr>
              <a:tr h="559368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I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i="0" u="none" strike="noStrike" baseline="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Attività di Servizi di Alloggio e di Ristorazione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131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32,5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1^</a:t>
                      </a:r>
                      <a:endParaRPr lang="it-IT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84185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J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Servizi di informazione</a:t>
                      </a:r>
                      <a:r>
                        <a:rPr lang="it-IT" sz="1600" b="1" baseline="0" dirty="0" smtClean="0"/>
                        <a:t> e comunicazione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29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7,3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6^</a:t>
                      </a:r>
                    </a:p>
                  </a:txBody>
                  <a:tcPr/>
                </a:tc>
              </a:tr>
              <a:tr h="353285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K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Attività</a:t>
                      </a:r>
                      <a:r>
                        <a:rPr lang="it-IT" sz="1600" b="1" baseline="0" dirty="0" smtClean="0"/>
                        <a:t> finanziarie e assicurative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2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0,05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11^</a:t>
                      </a:r>
                    </a:p>
                  </a:txBody>
                  <a:tcPr/>
                </a:tc>
              </a:tr>
              <a:tr h="353285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L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Attività Immobiliare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4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1,0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10^</a:t>
                      </a:r>
                    </a:p>
                  </a:txBody>
                  <a:tcPr/>
                </a:tc>
              </a:tr>
              <a:tr h="559368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M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Attività Professionali, Scientifiche</a:t>
                      </a:r>
                      <a:r>
                        <a:rPr lang="it-IT" sz="1600" b="1" baseline="0" dirty="0" smtClean="0"/>
                        <a:t> e Tecniche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56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14,0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2^</a:t>
                      </a:r>
                    </a:p>
                  </a:txBody>
                  <a:tcPr/>
                </a:tc>
              </a:tr>
              <a:tr h="353285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N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Noleggio, agenzie di viaggio, servizi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33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8,3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5^</a:t>
                      </a:r>
                    </a:p>
                  </a:txBody>
                  <a:tcPr/>
                </a:tc>
              </a:tr>
              <a:tr h="353285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P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Istruzione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4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1,0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10^</a:t>
                      </a:r>
                    </a:p>
                  </a:txBody>
                  <a:tcPr/>
                </a:tc>
              </a:tr>
              <a:tr h="353285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Q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Sanità e assistenza sociale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15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3,8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8^</a:t>
                      </a:r>
                    </a:p>
                  </a:txBody>
                  <a:tcPr/>
                </a:tc>
              </a:tr>
              <a:tr h="559368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R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Attività artistiche, Sportive, di intrattenimento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12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3,0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9^</a:t>
                      </a:r>
                    </a:p>
                  </a:txBody>
                  <a:tcPr/>
                </a:tc>
              </a:tr>
              <a:tr h="353285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S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Altre attività di servizi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27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6,8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7^</a:t>
                      </a:r>
                    </a:p>
                  </a:txBody>
                  <a:tcPr/>
                </a:tc>
              </a:tr>
              <a:tr h="441607">
                <a:tc gridSpan="2">
                  <a:txBody>
                    <a:bodyPr/>
                    <a:lstStyle/>
                    <a:p>
                      <a:r>
                        <a:rPr lang="it-IT" sz="2400" b="1" dirty="0" smtClean="0"/>
                        <a:t>TOTALE</a:t>
                      </a:r>
                      <a:endParaRPr lang="it-IT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1" dirty="0" smtClean="0"/>
                        <a:t>401</a:t>
                      </a:r>
                      <a:endParaRPr lang="it-IT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1" dirty="0" smtClean="0"/>
                        <a:t>100,0</a:t>
                      </a:r>
                      <a:endParaRPr lang="it-IT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782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 fontScale="90000"/>
          </a:bodyPr>
          <a:lstStyle/>
          <a:p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3.2 Linea B: le domande pervenute </a:t>
            </a:r>
            <a:br>
              <a:rPr lang="it-IT" sz="2400" b="1" dirty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per Codici </a:t>
            </a:r>
            <a:r>
              <a:rPr lang="it-IT" sz="2400" b="1" dirty="0" err="1">
                <a:solidFill>
                  <a:srgbClr val="0070C0"/>
                </a:solidFill>
                <a:latin typeface="Verdana" pitchFamily="34" charset="0"/>
              </a:rPr>
              <a:t>Ateco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  </a:t>
            </a:r>
            <a:r>
              <a:rPr lang="it-IT" sz="1400" b="1" dirty="0">
                <a:solidFill>
                  <a:srgbClr val="0070C0"/>
                </a:solidFill>
                <a:latin typeface="Verdana" pitchFamily="34" charset="0"/>
              </a:rPr>
              <a:t>(Imprese Idonee)</a:t>
            </a:r>
            <a:endParaRPr lang="it-IT" sz="13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1453198506"/>
              </p:ext>
            </p:extLst>
          </p:nvPr>
        </p:nvGraphicFramePr>
        <p:xfrm>
          <a:off x="827584" y="1124744"/>
          <a:ext cx="698477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916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 fontScale="90000"/>
          </a:bodyPr>
          <a:lstStyle/>
          <a:p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3.2 Linea B: le domande pervenute </a:t>
            </a:r>
            <a:br>
              <a:rPr lang="it-IT" sz="2400" b="1" dirty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per Codici </a:t>
            </a:r>
            <a:r>
              <a:rPr lang="it-IT" sz="2400" b="1" dirty="0" err="1">
                <a:solidFill>
                  <a:srgbClr val="0070C0"/>
                </a:solidFill>
                <a:latin typeface="Verdana" pitchFamily="34" charset="0"/>
              </a:rPr>
              <a:t>Ateco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  </a:t>
            </a:r>
            <a:r>
              <a:rPr lang="it-IT" sz="1400" b="1" dirty="0">
                <a:solidFill>
                  <a:srgbClr val="0070C0"/>
                </a:solidFill>
                <a:latin typeface="Verdana" pitchFamily="34" charset="0"/>
              </a:rPr>
              <a:t>(Imprese Idonee)</a:t>
            </a:r>
            <a:endParaRPr lang="it-IT" sz="13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929629366"/>
              </p:ext>
            </p:extLst>
          </p:nvPr>
        </p:nvGraphicFramePr>
        <p:xfrm>
          <a:off x="827584" y="1124744"/>
          <a:ext cx="698477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639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3.3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Linea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B: domande pervenute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 provincia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4148598426"/>
              </p:ext>
            </p:extLst>
          </p:nvPr>
        </p:nvGraphicFramePr>
        <p:xfrm>
          <a:off x="611560" y="1196752"/>
          <a:ext cx="7848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940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3.3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Linea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B: domande pervenute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 provincia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514905701"/>
              </p:ext>
            </p:extLst>
          </p:nvPr>
        </p:nvGraphicFramePr>
        <p:xfrm>
          <a:off x="899592" y="1196752"/>
          <a:ext cx="712879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208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3.3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Linea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B: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i 57 comuni del Cratere</a:t>
            </a:r>
            <a:endParaRPr lang="it-IT" sz="1800" dirty="0">
              <a:solidFill>
                <a:srgbClr val="0070C0"/>
              </a:solidFill>
              <a:latin typeface="Verdana" pitchFamily="34" charset="0"/>
            </a:endParaRPr>
          </a:p>
        </p:txBody>
      </p:sp>
      <p:pic>
        <p:nvPicPr>
          <p:cNvPr id="1026" name="Picture 2" descr="C:\Documents and Settings\sergio.natalia\Desktop\Copia di COMUN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8045152" cy="4808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olo 1"/>
          <p:cNvSpPr txBox="1">
            <a:spLocks/>
          </p:cNvSpPr>
          <p:nvPr/>
        </p:nvSpPr>
        <p:spPr>
          <a:xfrm>
            <a:off x="323528" y="1124744"/>
            <a:ext cx="84969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40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140696" y="5553236"/>
            <a:ext cx="84969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40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06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0"/>
            <a:ext cx="7776864" cy="79208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3.3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Linea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B: domande pervenute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 comune </a:t>
            </a:r>
            <a:r>
              <a:rPr lang="it-IT" sz="1800" dirty="0" smtClean="0">
                <a:solidFill>
                  <a:srgbClr val="0070C0"/>
                </a:solidFill>
                <a:latin typeface="Verdana" pitchFamily="34" charset="0"/>
              </a:rPr>
              <a:t>( in ordine decrescente) </a:t>
            </a:r>
            <a:endParaRPr lang="it-IT" sz="1800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322234"/>
              </p:ext>
            </p:extLst>
          </p:nvPr>
        </p:nvGraphicFramePr>
        <p:xfrm>
          <a:off x="251520" y="836712"/>
          <a:ext cx="8496943" cy="5466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177"/>
                <a:gridCol w="531059"/>
                <a:gridCol w="1548172"/>
                <a:gridCol w="424332"/>
                <a:gridCol w="1735908"/>
                <a:gridCol w="432048"/>
                <a:gridCol w="1701188"/>
                <a:gridCol w="531059"/>
              </a:tblGrid>
              <a:tr h="375983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Comune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Comune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Comune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Comune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N.</a:t>
                      </a:r>
                      <a:endParaRPr lang="it-IT" dirty="0"/>
                    </a:p>
                  </a:txBody>
                  <a:tcPr/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dirty="0" smtClean="0"/>
                        <a:t>L’Aquila</a:t>
                      </a:r>
                    </a:p>
                    <a:p>
                      <a:r>
                        <a:rPr lang="it-IT" sz="1400" dirty="0" smtClean="0"/>
                        <a:t>(di cui 3</a:t>
                      </a:r>
                      <a:r>
                        <a:rPr lang="it-IT" sz="1400" baseline="0" dirty="0" smtClean="0"/>
                        <a:t> Assergi)</a:t>
                      </a:r>
                      <a:endParaRPr lang="it-IT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/>
                        <a:t>201</a:t>
                      </a:r>
                      <a:endParaRPr lang="it-IT" sz="16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Montebello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/>
                        <a:t>5</a:t>
                      </a:r>
                      <a:endParaRPr lang="it-IT" sz="16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Acciano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2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1"/>
                          </a:solidFill>
                        </a:rPr>
                        <a:t>Castelli</a:t>
                      </a:r>
                      <a:endParaRPr lang="it-I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it-IT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dirty="0" smtClean="0"/>
                        <a:t>Popoli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/>
                        <a:t>29</a:t>
                      </a:r>
                      <a:endParaRPr lang="it-IT" sz="16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Torre dei Passeri</a:t>
                      </a:r>
                      <a:endParaRPr lang="it-IT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 smtClean="0"/>
                        <a:t>5</a:t>
                      </a:r>
                      <a:endParaRPr lang="it-IT" sz="18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Brittoli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2</a:t>
                      </a:r>
                      <a:endParaRPr lang="it-IT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Castelvecchio </a:t>
                      </a:r>
                      <a:r>
                        <a:rPr lang="it-IT" sz="1600" baseline="0" dirty="0" smtClean="0"/>
                        <a:t> Cal.</a:t>
                      </a:r>
                      <a:endParaRPr lang="it-IT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1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1"/>
                          </a:solidFill>
                        </a:rPr>
                        <a:t>Montorio</a:t>
                      </a:r>
                      <a:endParaRPr lang="it-I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>
                          <a:solidFill>
                            <a:schemeClr val="bg1"/>
                          </a:solidFill>
                        </a:rPr>
                        <a:t>19</a:t>
                      </a:r>
                      <a:endParaRPr lang="it-IT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Capestrano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4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Bugnara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2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Civitella Casanova</a:t>
                      </a:r>
                      <a:endParaRPr lang="it-IT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1</a:t>
                      </a:r>
                      <a:endParaRPr lang="it-IT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dirty="0" smtClean="0"/>
                        <a:t>Ovindoli 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/>
                        <a:t>10</a:t>
                      </a:r>
                      <a:endParaRPr lang="it-IT" sz="16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Navelli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4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Cagnano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2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Collarmele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1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dirty="0" smtClean="0"/>
                        <a:t>Scoppito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/>
                        <a:t>10</a:t>
                      </a:r>
                      <a:endParaRPr lang="it-IT" sz="16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Ocre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4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Campotosto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2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Gagliano Aterno</a:t>
                      </a:r>
                      <a:endParaRPr lang="it-IT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1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dirty="0" smtClean="0"/>
                        <a:t>Pizzoli 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/>
                        <a:t>8</a:t>
                      </a:r>
                      <a:endParaRPr lang="it-IT" sz="16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San Pio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4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Castelvecchio Sub.</a:t>
                      </a:r>
                      <a:endParaRPr lang="it-IT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2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Ofena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1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1"/>
                          </a:solidFill>
                        </a:rPr>
                        <a:t>Colledara</a:t>
                      </a:r>
                      <a:endParaRPr lang="it-I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it-IT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/>
                        <a:t>Rocca di Cambio</a:t>
                      </a:r>
                      <a:endParaRPr lang="it-IT" sz="1500" dirty="0" smtClean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4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Goriano</a:t>
                      </a:r>
                      <a:r>
                        <a:rPr lang="it-IT" sz="1600" baseline="0" dirty="0" smtClean="0"/>
                        <a:t> Sicoli</a:t>
                      </a:r>
                      <a:endParaRPr lang="it-IT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2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S.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Demetrio ne’ V.</a:t>
                      </a:r>
                      <a:endParaRPr lang="it-IT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chemeClr val="bg1"/>
                          </a:solidFill>
                        </a:rPr>
                        <a:t>Penna S. Andrea</a:t>
                      </a:r>
                      <a:endParaRPr lang="it-IT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it-IT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Tornimparte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4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Tossicia</a:t>
                      </a:r>
                      <a:endParaRPr lang="it-IT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2</a:t>
                      </a:r>
                      <a:endParaRPr lang="it-IT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Tione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1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dirty="0" smtClean="0"/>
                        <a:t>Barisciano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/>
                        <a:t>6</a:t>
                      </a:r>
                      <a:endParaRPr lang="it-IT" sz="16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Bussi sul Tirino</a:t>
                      </a:r>
                      <a:endParaRPr lang="it-IT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3</a:t>
                      </a:r>
                      <a:endParaRPr lang="it-IT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Arsita</a:t>
                      </a:r>
                      <a:endParaRPr lang="it-IT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1</a:t>
                      </a:r>
                      <a:endParaRPr lang="it-IT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dirty="0" smtClean="0"/>
                        <a:t>Fossa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/>
                        <a:t>6</a:t>
                      </a:r>
                      <a:endParaRPr lang="it-IT" sz="16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Lucoli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3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Barete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1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it-IT" b="1" dirty="0" smtClean="0"/>
                        <a:t>Legenda</a:t>
                      </a:r>
                      <a:endParaRPr lang="it-IT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dirty="0" smtClean="0"/>
                        <a:t>Montereale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/>
                        <a:t>6</a:t>
                      </a:r>
                      <a:endParaRPr lang="it-IT" sz="16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Poggio Picenze</a:t>
                      </a:r>
                      <a:endParaRPr lang="it-IT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3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Capitignano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1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L’Aquila</a:t>
                      </a:r>
                      <a:endParaRPr lang="it-IT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1"/>
                          </a:solidFill>
                        </a:rPr>
                        <a:t>Pietracamela</a:t>
                      </a:r>
                      <a:endParaRPr lang="it-I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it-IT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S. Eusanio </a:t>
                      </a:r>
                      <a:r>
                        <a:rPr lang="it-IT" sz="1600" dirty="0" err="1" smtClean="0"/>
                        <a:t>Forc</a:t>
                      </a:r>
                      <a:r>
                        <a:rPr lang="it-IT" sz="1600" dirty="0" smtClean="0"/>
                        <a:t>.</a:t>
                      </a:r>
                      <a:endParaRPr lang="it-IT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3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Caporciano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1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Pescara</a:t>
                      </a:r>
                      <a:endParaRPr lang="it-IT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5983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Rocca di</a:t>
                      </a:r>
                      <a:r>
                        <a:rPr lang="it-IT" sz="1600" baseline="0" dirty="0" smtClean="0"/>
                        <a:t> Mezzo</a:t>
                      </a:r>
                      <a:endParaRPr lang="it-IT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/>
                        <a:t>6</a:t>
                      </a:r>
                      <a:endParaRPr lang="it-IT" sz="16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S. Stefano di S.</a:t>
                      </a:r>
                      <a:endParaRPr lang="it-IT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3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Castel del Monte</a:t>
                      </a:r>
                      <a:endParaRPr lang="it-IT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1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Teramo</a:t>
                      </a:r>
                      <a:endParaRPr lang="it-IT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46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 fontScale="90000"/>
          </a:bodyPr>
          <a:lstStyle/>
          <a:p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3.3 </a:t>
            </a:r>
            <a:r>
              <a:rPr lang="it-IT" sz="1800" b="1" dirty="0">
                <a:solidFill>
                  <a:srgbClr val="0070C0"/>
                </a:solidFill>
                <a:latin typeface="Verdana" pitchFamily="34" charset="0"/>
              </a:rPr>
              <a:t>Linea </a:t>
            </a: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B: provincia dell’Aquila</a:t>
            </a:r>
            <a:b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comuni dell’area del cratere  </a:t>
            </a:r>
            <a:b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in cui </a:t>
            </a:r>
            <a:r>
              <a:rPr lang="it-IT" sz="1800" b="1" dirty="0" smtClean="0">
                <a:solidFill>
                  <a:srgbClr val="92D050"/>
                </a:solidFill>
                <a:latin typeface="Verdana" pitchFamily="34" charset="0"/>
              </a:rPr>
              <a:t>sono state </a:t>
            </a: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/</a:t>
            </a:r>
            <a:r>
              <a:rPr lang="it-IT" sz="1800" b="1" dirty="0" smtClean="0">
                <a:solidFill>
                  <a:srgbClr val="FF0000"/>
                </a:solidFill>
                <a:latin typeface="Verdana" pitchFamily="34" charset="0"/>
              </a:rPr>
              <a:t>non sono state </a:t>
            </a: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presentate domande</a:t>
            </a:r>
            <a:endParaRPr lang="it-IT" sz="1800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218849"/>
              </p:ext>
            </p:extLst>
          </p:nvPr>
        </p:nvGraphicFramePr>
        <p:xfrm>
          <a:off x="611560" y="1196748"/>
          <a:ext cx="8064896" cy="4957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360040"/>
                <a:gridCol w="1656184"/>
                <a:gridCol w="360040"/>
                <a:gridCol w="1656184"/>
                <a:gridCol w="360040"/>
                <a:gridCol w="1584176"/>
                <a:gridCol w="432048"/>
              </a:tblGrid>
              <a:tr h="3768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COMUNI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SN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COMUNI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SN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COMUNI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SN</a:t>
                      </a:r>
                    </a:p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COMUNI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SN</a:t>
                      </a:r>
                    </a:p>
                  </a:txBody>
                  <a:tcPr/>
                </a:tc>
              </a:tr>
              <a:tr h="376841">
                <a:tc>
                  <a:txBody>
                    <a:bodyPr/>
                    <a:lstStyle/>
                    <a:p>
                      <a:r>
                        <a:rPr lang="it-IT" dirty="0" smtClean="0"/>
                        <a:t>Acciano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Castel di Ieri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b="1" dirty="0" smtClean="0"/>
                        <a:t>NO</a:t>
                      </a:r>
                      <a:endParaRPr lang="it-IT" sz="10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Lucoli</a:t>
                      </a:r>
                      <a:r>
                        <a:rPr lang="it-IT" baseline="0" dirty="0" smtClean="0"/>
                        <a:t> 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Scoppito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6841">
                <a:tc>
                  <a:txBody>
                    <a:bodyPr/>
                    <a:lstStyle/>
                    <a:p>
                      <a:r>
                        <a:rPr lang="it-IT" dirty="0" smtClean="0"/>
                        <a:t>Barete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Castelvecchio C</a:t>
                      </a:r>
                      <a:r>
                        <a:rPr lang="it-IT" baseline="0" dirty="0" smtClean="0"/>
                        <a:t>  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Montereale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S. Demetrio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6841">
                <a:tc>
                  <a:txBody>
                    <a:bodyPr/>
                    <a:lstStyle/>
                    <a:p>
                      <a:r>
                        <a:rPr lang="it-IT" dirty="0" smtClean="0"/>
                        <a:t>Barisciano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Castelvecchio S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Navelli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S. Eusanio F.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6841">
                <a:tc>
                  <a:txBody>
                    <a:bodyPr/>
                    <a:lstStyle/>
                    <a:p>
                      <a:r>
                        <a:rPr lang="it-IT" dirty="0" smtClean="0"/>
                        <a:t>Bugnara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Cocullo 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NO</a:t>
                      </a:r>
                      <a:endParaRPr lang="it-IT" sz="10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Ocre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S.</a:t>
                      </a:r>
                      <a:r>
                        <a:rPr lang="it-IT" baseline="0" dirty="0" smtClean="0"/>
                        <a:t> Pio delle C.</a:t>
                      </a:r>
                      <a:endParaRPr lang="it-IT" dirty="0" smtClean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6841">
                <a:tc>
                  <a:txBody>
                    <a:bodyPr/>
                    <a:lstStyle/>
                    <a:p>
                      <a:r>
                        <a:rPr lang="it-IT" dirty="0" smtClean="0"/>
                        <a:t>Cagnano</a:t>
                      </a:r>
                      <a:r>
                        <a:rPr lang="it-IT" baseline="0" dirty="0" smtClean="0"/>
                        <a:t> A.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Collarmele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Ofena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S. Stefano di S.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6841">
                <a:tc>
                  <a:txBody>
                    <a:bodyPr/>
                    <a:lstStyle/>
                    <a:p>
                      <a:r>
                        <a:rPr lang="it-IT" dirty="0" smtClean="0"/>
                        <a:t>Campotosto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Fagnano Alto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NO</a:t>
                      </a:r>
                      <a:endParaRPr lang="it-IT" sz="10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Ovindoli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Tione degli 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6841">
                <a:tc>
                  <a:txBody>
                    <a:bodyPr/>
                    <a:lstStyle/>
                    <a:p>
                      <a:r>
                        <a:rPr lang="it-IT" dirty="0" smtClean="0"/>
                        <a:t>Capestrano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Fontecchio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NO</a:t>
                      </a:r>
                      <a:endParaRPr lang="it-IT" sz="10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Pizzoli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Tornimparte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6841">
                <a:tc>
                  <a:txBody>
                    <a:bodyPr/>
                    <a:lstStyle/>
                    <a:p>
                      <a:r>
                        <a:rPr lang="it-IT" dirty="0" smtClean="0"/>
                        <a:t>Capitignano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Fossa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Poggio Picenze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Villa S. Angelo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NO</a:t>
                      </a:r>
                      <a:endParaRPr lang="it-IT" sz="10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6841">
                <a:tc>
                  <a:txBody>
                    <a:bodyPr/>
                    <a:lstStyle/>
                    <a:p>
                      <a:r>
                        <a:rPr lang="it-IT" dirty="0" smtClean="0"/>
                        <a:t>Caporciano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Gagliano</a:t>
                      </a:r>
                      <a:r>
                        <a:rPr lang="it-IT" baseline="0" dirty="0" smtClean="0"/>
                        <a:t> A.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Prata D’</a:t>
                      </a:r>
                      <a:r>
                        <a:rPr lang="it-IT" dirty="0" err="1" smtClean="0"/>
                        <a:t>Ansidon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NO</a:t>
                      </a:r>
                      <a:endParaRPr lang="it-IT" sz="10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Villa S. Lucia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NO</a:t>
                      </a:r>
                      <a:endParaRPr lang="it-IT" sz="10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68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Carapelle C.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b="1" dirty="0" smtClean="0"/>
                        <a:t>NO</a:t>
                      </a:r>
                      <a:endParaRPr lang="it-IT" sz="1000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Goriano Sicoli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Rocca di C.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68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Castel del M.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L’Aquila</a:t>
                      </a:r>
                    </a:p>
                    <a:p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Rocca di M.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TOTALE</a:t>
                      </a:r>
                      <a:endParaRPr lang="it-IT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42</a:t>
                      </a:r>
                      <a:endParaRPr lang="it-IT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95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1"/>
          <p:cNvSpPr txBox="1">
            <a:spLocks/>
          </p:cNvSpPr>
          <p:nvPr/>
        </p:nvSpPr>
        <p:spPr>
          <a:xfrm>
            <a:off x="1835696" y="2745504"/>
            <a:ext cx="5328592" cy="165618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 smtClean="0">
                <a:solidFill>
                  <a:srgbClr val="0070C0"/>
                </a:solidFill>
                <a:latin typeface="Verdana" pitchFamily="34" charset="0"/>
              </a:rPr>
              <a:t>IL BANDO </a:t>
            </a:r>
          </a:p>
          <a:p>
            <a:r>
              <a:rPr lang="it-IT" b="1" dirty="0" smtClean="0">
                <a:solidFill>
                  <a:srgbClr val="0070C0"/>
                </a:solidFill>
                <a:latin typeface="Verdana" pitchFamily="34" charset="0"/>
              </a:rPr>
              <a:t>«FARE CENTRO»</a:t>
            </a:r>
            <a:endParaRPr lang="it-IT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13" name="Titolo 1"/>
          <p:cNvSpPr txBox="1">
            <a:spLocks/>
          </p:cNvSpPr>
          <p:nvPr/>
        </p:nvSpPr>
        <p:spPr>
          <a:xfrm>
            <a:off x="3563888" y="1208768"/>
            <a:ext cx="1080120" cy="792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b="1" dirty="0" smtClean="0">
                <a:solidFill>
                  <a:srgbClr val="0070C0"/>
                </a:solidFill>
                <a:latin typeface="Verdana" pitchFamily="34" charset="0"/>
              </a:rPr>
              <a:t>1.</a:t>
            </a:r>
            <a:endParaRPr lang="it-IT" sz="48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21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Autofit/>
          </a:bodyPr>
          <a:lstStyle/>
          <a:p>
            <a:r>
              <a:rPr lang="it-IT" sz="1800" b="1" dirty="0">
                <a:solidFill>
                  <a:srgbClr val="0070C0"/>
                </a:solidFill>
                <a:latin typeface="Verdana" pitchFamily="34" charset="0"/>
              </a:rPr>
              <a:t>3.3 Linea B: </a:t>
            </a: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province di Teramo e Pescara </a:t>
            </a:r>
            <a:b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comuni </a:t>
            </a:r>
            <a:r>
              <a:rPr lang="it-IT" sz="1800" b="1" dirty="0">
                <a:solidFill>
                  <a:srgbClr val="0070C0"/>
                </a:solidFill>
                <a:latin typeface="Verdana" pitchFamily="34" charset="0"/>
              </a:rPr>
              <a:t>dell’area del cratere  </a:t>
            </a:r>
            <a:br>
              <a:rPr lang="it-IT" sz="1800" b="1" dirty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1800" b="1" dirty="0">
                <a:solidFill>
                  <a:srgbClr val="0070C0"/>
                </a:solidFill>
                <a:latin typeface="Verdana" pitchFamily="34" charset="0"/>
              </a:rPr>
              <a:t>in cui </a:t>
            </a:r>
            <a:r>
              <a:rPr lang="it-IT" sz="1800" b="1" dirty="0">
                <a:solidFill>
                  <a:srgbClr val="92D050"/>
                </a:solidFill>
                <a:latin typeface="Verdana" pitchFamily="34" charset="0"/>
              </a:rPr>
              <a:t>sono state </a:t>
            </a:r>
            <a:r>
              <a:rPr lang="it-IT" sz="1800" b="1" dirty="0">
                <a:solidFill>
                  <a:srgbClr val="0070C0"/>
                </a:solidFill>
                <a:latin typeface="Verdana" pitchFamily="34" charset="0"/>
              </a:rPr>
              <a:t>/</a:t>
            </a:r>
            <a:r>
              <a:rPr lang="it-IT" sz="1800" b="1" dirty="0">
                <a:solidFill>
                  <a:srgbClr val="FF0000"/>
                </a:solidFill>
                <a:latin typeface="Verdana" pitchFamily="34" charset="0"/>
              </a:rPr>
              <a:t>non sono state </a:t>
            </a:r>
            <a:r>
              <a:rPr lang="it-IT" sz="1800" b="1" dirty="0">
                <a:solidFill>
                  <a:srgbClr val="0070C0"/>
                </a:solidFill>
                <a:latin typeface="Verdana" pitchFamily="34" charset="0"/>
              </a:rPr>
              <a:t>presentate domande</a:t>
            </a:r>
            <a:endParaRPr lang="it-IT" sz="1800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116226"/>
              </p:ext>
            </p:extLst>
          </p:nvPr>
        </p:nvGraphicFramePr>
        <p:xfrm>
          <a:off x="1524000" y="1397000"/>
          <a:ext cx="6096000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0763"/>
                <a:gridCol w="811491"/>
                <a:gridCol w="811491"/>
                <a:gridCol w="1685405"/>
                <a:gridCol w="9568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TERAMO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SI/NO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PESCARA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SI/NO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Arsita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Brittoli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Castelli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Bussi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Colledara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Civitella Casanova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32616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1"/>
                          </a:solidFill>
                        </a:rPr>
                        <a:t>Fano Adriano</a:t>
                      </a:r>
                      <a:endParaRPr lang="it-I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it-I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bg1"/>
                          </a:solidFill>
                        </a:rPr>
                        <a:t>Cugnoli</a:t>
                      </a:r>
                      <a:endParaRPr lang="it-I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it-I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Montorio</a:t>
                      </a:r>
                      <a:r>
                        <a:rPr lang="it-IT" baseline="0" dirty="0" smtClean="0"/>
                        <a:t> al V.</a:t>
                      </a:r>
                      <a:endParaRPr lang="it-IT" dirty="0" smtClean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Montebello</a:t>
                      </a:r>
                      <a:r>
                        <a:rPr lang="it-IT" baseline="0" dirty="0" smtClean="0"/>
                        <a:t> di Bertona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Penna S. Andrea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Popoli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Pietracamela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Torre</a:t>
                      </a:r>
                      <a:r>
                        <a:rPr lang="it-IT" baseline="0" dirty="0" smtClean="0"/>
                        <a:t> dei Passeri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Tossicia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SI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TOTALE</a:t>
                      </a:r>
                      <a:r>
                        <a:rPr lang="it-IT" sz="2400" b="1" baseline="0" dirty="0" smtClean="0"/>
                        <a:t> </a:t>
                      </a:r>
                      <a:endParaRPr lang="it-IT" sz="24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8</a:t>
                      </a:r>
                      <a:endParaRPr lang="it-IT" sz="24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TOTALE</a:t>
                      </a:r>
                      <a:r>
                        <a:rPr lang="it-IT" sz="2400" b="1" baseline="0" dirty="0" smtClean="0"/>
                        <a:t>                                                                                                                                           </a:t>
                      </a:r>
                      <a:endParaRPr lang="it-IT" sz="24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7</a:t>
                      </a:r>
                      <a:endParaRPr lang="it-IT" sz="24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189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 fontScale="90000"/>
          </a:bodyPr>
          <a:lstStyle/>
          <a:p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3.3 </a:t>
            </a:r>
            <a:r>
              <a:rPr lang="it-IT" sz="1800" b="1" dirty="0">
                <a:solidFill>
                  <a:srgbClr val="0070C0"/>
                </a:solidFill>
                <a:latin typeface="Verdana" pitchFamily="34" charset="0"/>
              </a:rPr>
              <a:t>Linea </a:t>
            </a: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B: riepilogo</a:t>
            </a:r>
            <a:b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comuni dell’area del cratere  </a:t>
            </a:r>
            <a:b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in cui </a:t>
            </a:r>
            <a:r>
              <a:rPr lang="it-IT" sz="1800" b="1" dirty="0" smtClean="0">
                <a:solidFill>
                  <a:srgbClr val="92D050"/>
                </a:solidFill>
                <a:latin typeface="Verdana" pitchFamily="34" charset="0"/>
              </a:rPr>
              <a:t>sono state </a:t>
            </a: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/</a:t>
            </a:r>
            <a:r>
              <a:rPr lang="it-IT" sz="1800" b="1" dirty="0" smtClean="0">
                <a:solidFill>
                  <a:srgbClr val="FF0000"/>
                </a:solidFill>
                <a:latin typeface="Verdana" pitchFamily="34" charset="0"/>
              </a:rPr>
              <a:t>non sono state </a:t>
            </a:r>
            <a:r>
              <a:rPr lang="it-IT" sz="1800" b="1" dirty="0" smtClean="0">
                <a:solidFill>
                  <a:srgbClr val="0070C0"/>
                </a:solidFill>
                <a:latin typeface="Verdana" pitchFamily="34" charset="0"/>
              </a:rPr>
              <a:t>presentate domande</a:t>
            </a:r>
            <a:endParaRPr lang="it-IT" sz="1800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581116"/>
              </p:ext>
            </p:extLst>
          </p:nvPr>
        </p:nvGraphicFramePr>
        <p:xfrm>
          <a:off x="467544" y="1484784"/>
          <a:ext cx="7152456" cy="310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296144"/>
                <a:gridCol w="1224136"/>
                <a:gridCol w="1224136"/>
                <a:gridCol w="1008112"/>
                <a:gridCol w="1175792"/>
              </a:tblGrid>
              <a:tr h="1044706">
                <a:tc rowSpan="2">
                  <a:txBody>
                    <a:bodyPr/>
                    <a:lstStyle/>
                    <a:p>
                      <a:pPr algn="ctr"/>
                      <a:endParaRPr lang="it-IT" sz="1600" dirty="0" smtClean="0"/>
                    </a:p>
                    <a:p>
                      <a:pPr algn="ctr"/>
                      <a:endParaRPr lang="it-IT" sz="1600" dirty="0" smtClean="0"/>
                    </a:p>
                    <a:p>
                      <a:pPr algn="ctr"/>
                      <a:r>
                        <a:rPr lang="it-IT" sz="1600" dirty="0" smtClean="0"/>
                        <a:t>PROVINCIA</a:t>
                      </a:r>
                      <a:endParaRPr lang="it-IT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it-IT" sz="1600" dirty="0" smtClean="0"/>
                    </a:p>
                    <a:p>
                      <a:pPr algn="ctr"/>
                      <a:endParaRPr lang="it-IT" sz="1600" dirty="0" smtClean="0"/>
                    </a:p>
                    <a:p>
                      <a:pPr algn="ctr"/>
                      <a:r>
                        <a:rPr lang="it-IT" sz="1600" dirty="0" smtClean="0"/>
                        <a:t>Comuni</a:t>
                      </a:r>
                    </a:p>
                    <a:p>
                      <a:pPr algn="ctr"/>
                      <a:r>
                        <a:rPr lang="it-IT" sz="1600" dirty="0" smtClean="0"/>
                        <a:t>Complessivi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Comuni</a:t>
                      </a:r>
                    </a:p>
                    <a:p>
                      <a:pPr algn="ctr"/>
                      <a:r>
                        <a:rPr lang="it-IT" sz="1600" dirty="0" smtClean="0"/>
                        <a:t>dove SONO</a:t>
                      </a:r>
                    </a:p>
                    <a:p>
                      <a:pPr algn="ctr"/>
                      <a:r>
                        <a:rPr lang="it-IT" sz="1600" dirty="0" smtClean="0"/>
                        <a:t>state presentate </a:t>
                      </a:r>
                    </a:p>
                    <a:p>
                      <a:pPr algn="ctr"/>
                      <a:r>
                        <a:rPr lang="it-IT" sz="1600" dirty="0" smtClean="0"/>
                        <a:t>domande</a:t>
                      </a:r>
                      <a:endParaRPr lang="it-IT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800" dirty="0" smtClean="0"/>
                        <a:t>Comuni</a:t>
                      </a:r>
                    </a:p>
                    <a:p>
                      <a:pPr algn="ctr"/>
                      <a:r>
                        <a:rPr lang="it-IT" sz="1800" dirty="0" smtClean="0"/>
                        <a:t>dove NON SONO</a:t>
                      </a:r>
                    </a:p>
                    <a:p>
                      <a:pPr algn="ctr"/>
                      <a:r>
                        <a:rPr lang="it-IT" sz="1800" dirty="0" smtClean="0"/>
                        <a:t>state presentate </a:t>
                      </a:r>
                    </a:p>
                    <a:p>
                      <a:pPr algn="ctr"/>
                      <a:r>
                        <a:rPr lang="it-IT" sz="1800" dirty="0" smtClean="0"/>
                        <a:t>domande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b="1" dirty="0"/>
                    </a:p>
                  </a:txBody>
                  <a:tcPr/>
                </a:tc>
              </a:tr>
              <a:tr h="380660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SI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%</a:t>
                      </a:r>
                      <a:endParaRPr lang="it-IT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NO</a:t>
                      </a:r>
                      <a:endParaRPr lang="it-IT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%</a:t>
                      </a:r>
                      <a:endParaRPr lang="it-IT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80660">
                <a:tc>
                  <a:txBody>
                    <a:bodyPr/>
                    <a:lstStyle/>
                    <a:p>
                      <a:r>
                        <a:rPr lang="it-IT" dirty="0" smtClean="0"/>
                        <a:t>L’Aquila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36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85,7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14,3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80660">
                <a:tc>
                  <a:txBody>
                    <a:bodyPr/>
                    <a:lstStyle/>
                    <a:p>
                      <a:r>
                        <a:rPr lang="it-IT" dirty="0" smtClean="0"/>
                        <a:t>Pescara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85,7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14,3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80660">
                <a:tc>
                  <a:txBody>
                    <a:bodyPr/>
                    <a:lstStyle/>
                    <a:p>
                      <a:r>
                        <a:rPr lang="it-IT" dirty="0" smtClean="0"/>
                        <a:t>Teramo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7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87.5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12,5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80660">
                <a:tc>
                  <a:txBody>
                    <a:bodyPr/>
                    <a:lstStyle/>
                    <a:p>
                      <a:r>
                        <a:rPr lang="it-IT" sz="2000" b="1" dirty="0" smtClean="0"/>
                        <a:t>TOTALE</a:t>
                      </a:r>
                      <a:endParaRPr lang="it-I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57</a:t>
                      </a:r>
                      <a:endParaRPr lang="it-I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b="1" dirty="0" smtClean="0"/>
                        <a:t>49</a:t>
                      </a:r>
                      <a:endParaRPr lang="it-IT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b="1" dirty="0" smtClean="0"/>
                        <a:t>86,0</a:t>
                      </a:r>
                      <a:endParaRPr lang="it-IT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b="1" dirty="0" smtClean="0"/>
                        <a:t>8</a:t>
                      </a:r>
                      <a:endParaRPr lang="it-IT" sz="2000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b="1" dirty="0" smtClean="0"/>
                        <a:t>14,0</a:t>
                      </a:r>
                      <a:endParaRPr lang="it-IT" sz="2000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31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6864" cy="79208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3.3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Linea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B: domande pervenute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 comune </a:t>
            </a:r>
            <a:r>
              <a:rPr lang="it-IT" sz="1600" dirty="0" smtClean="0">
                <a:solidFill>
                  <a:srgbClr val="0070C0"/>
                </a:solidFill>
                <a:latin typeface="Verdana" pitchFamily="34" charset="0"/>
              </a:rPr>
              <a:t>(maggiori di 5)</a:t>
            </a:r>
            <a:endParaRPr lang="it-IT" sz="1600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1035941390"/>
              </p:ext>
            </p:extLst>
          </p:nvPr>
        </p:nvGraphicFramePr>
        <p:xfrm>
          <a:off x="899592" y="1196752"/>
          <a:ext cx="748883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594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6864" cy="1080120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3.4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Linea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B: domande pervenute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 tipologia societaria </a:t>
            </a:r>
            <a:r>
              <a:rPr lang="it-IT" sz="1600" dirty="0" smtClean="0">
                <a:solidFill>
                  <a:srgbClr val="0070C0"/>
                </a:solidFill>
                <a:latin typeface="Verdana" pitchFamily="34" charset="0"/>
              </a:rPr>
              <a:t>(Imprese Idonee)</a:t>
            </a:r>
            <a:endParaRPr lang="it-IT" sz="1600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3808455589"/>
              </p:ext>
            </p:extLst>
          </p:nvPr>
        </p:nvGraphicFramePr>
        <p:xfrm>
          <a:off x="827584" y="1196752"/>
          <a:ext cx="741682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27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6864" cy="1080120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3.4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Linea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B: domande pervenute </a:t>
            </a:r>
            <a:b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</a:b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per tipologia societaria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1400" dirty="0">
                <a:solidFill>
                  <a:srgbClr val="0070C0"/>
                </a:solidFill>
                <a:latin typeface="Verdana" pitchFamily="34" charset="0"/>
              </a:rPr>
              <a:t>(Imprese Idonee)</a:t>
            </a:r>
            <a:endParaRPr lang="it-IT" sz="1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1966130670"/>
              </p:ext>
            </p:extLst>
          </p:nvPr>
        </p:nvGraphicFramePr>
        <p:xfrm>
          <a:off x="827584" y="1196752"/>
          <a:ext cx="741682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558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755576" y="1916832"/>
            <a:ext cx="7704856" cy="273630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6000" b="1" dirty="0" smtClean="0">
                <a:solidFill>
                  <a:srgbClr val="0070C0"/>
                </a:solidFill>
                <a:latin typeface="Viner Hand ITC" pitchFamily="66" charset="0"/>
              </a:rPr>
              <a:t>Grazie </a:t>
            </a:r>
          </a:p>
          <a:p>
            <a:r>
              <a:rPr lang="it-IT" sz="6000" b="1" dirty="0" smtClean="0">
                <a:solidFill>
                  <a:srgbClr val="0070C0"/>
                </a:solidFill>
                <a:latin typeface="Viner Hand ITC" pitchFamily="66" charset="0"/>
              </a:rPr>
              <a:t>per l’attenzione</a:t>
            </a:r>
            <a:endParaRPr lang="it-IT" sz="6000" b="1" dirty="0">
              <a:solidFill>
                <a:srgbClr val="0070C0"/>
              </a:solidFill>
              <a:latin typeface="Viner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88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1.1 Riferimenti Legislativi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691952" y="908720"/>
            <a:ext cx="7772400" cy="4536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marL="342900" indent="-3429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Decreto</a:t>
            </a:r>
            <a:r>
              <a:rPr lang="it-IT" sz="2400" dirty="0" smtClean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2400" dirty="0" smtClean="0">
                <a:latin typeface="Verdana" pitchFamily="34" charset="0"/>
              </a:rPr>
              <a:t>Legge n.78/2015 art. 11, comma 12 convertito con modificazioni della legge 125/2015</a:t>
            </a:r>
          </a:p>
          <a:p>
            <a:pPr marL="342900" indent="-342900" algn="just">
              <a:buFont typeface="Wingdings" pitchFamily="2" charset="2"/>
              <a:buChar char="q"/>
            </a:pPr>
            <a:endParaRPr lang="it-IT" sz="2400" dirty="0" smtClean="0">
              <a:latin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Delibera</a:t>
            </a:r>
            <a:r>
              <a:rPr lang="it-IT" sz="2400" dirty="0" smtClean="0">
                <a:latin typeface="Verdana" pitchFamily="34" charset="0"/>
              </a:rPr>
              <a:t>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CIPE</a:t>
            </a:r>
            <a:r>
              <a:rPr lang="it-IT" sz="2400" dirty="0" smtClean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2400" dirty="0" smtClean="0">
                <a:latin typeface="Verdana" pitchFamily="34" charset="0"/>
              </a:rPr>
              <a:t>10 agosto 2016 n. 49 </a:t>
            </a:r>
            <a:r>
              <a:rPr lang="it-IT" sz="2400" i="1" dirty="0" smtClean="0">
                <a:latin typeface="Verdana" pitchFamily="34" charset="0"/>
              </a:rPr>
              <a:t>Sisma Regione Abruzzo – programma di sviluppo per l’area del cratere sismico</a:t>
            </a:r>
          </a:p>
          <a:p>
            <a:pPr algn="just"/>
            <a:endParaRPr lang="it-IT" sz="2400" dirty="0" smtClean="0">
              <a:latin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Regolamento</a:t>
            </a:r>
            <a:r>
              <a:rPr lang="it-IT" sz="2400" dirty="0" smtClean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it-IT" sz="2400" dirty="0" smtClean="0">
                <a:latin typeface="Verdana" pitchFamily="34" charset="0"/>
              </a:rPr>
              <a:t>(CE) n.1470/20013b della Commissione del 18 dicembre 2013 relativo all’applicazione degli articolo 107 e 108 del trattato agli aiuti d’importanza minore («de </a:t>
            </a:r>
            <a:r>
              <a:rPr lang="it-IT" sz="2400" dirty="0" err="1" smtClean="0">
                <a:latin typeface="Verdana" pitchFamily="34" charset="0"/>
              </a:rPr>
              <a:t>minimis</a:t>
            </a:r>
            <a:r>
              <a:rPr lang="it-IT" sz="2400" dirty="0" smtClean="0">
                <a:latin typeface="Verdana" pitchFamily="34" charset="0"/>
              </a:rPr>
              <a:t>»)</a:t>
            </a:r>
          </a:p>
          <a:p>
            <a:pPr algn="just"/>
            <a:endParaRPr lang="it-IT" sz="2400" dirty="0">
              <a:latin typeface="Verdana" pitchFamily="34" charset="0"/>
            </a:endParaRPr>
          </a:p>
          <a:p>
            <a:pPr algn="just"/>
            <a:endParaRPr lang="it-IT" sz="24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11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1.2 Obiettivi Generali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691952" y="764704"/>
            <a:ext cx="7772400" cy="532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marL="457200" indent="-457200" algn="just">
              <a:buFont typeface="+mj-lt"/>
              <a:buAutoNum type="alphaLcPeriod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Sostenere il rientro delle attività nei centri storici e nelle aree ammissibili </a:t>
            </a:r>
            <a:r>
              <a:rPr lang="it-IT" sz="2400" dirty="0" smtClean="0">
                <a:latin typeface="Verdana" pitchFamily="34" charset="0"/>
              </a:rPr>
              <a:t>in cui i titolari erano presenti, alla data del 6 aprile 2009, in «sedi legali» e/o «unità locali» ubicate nelle zone ammissibili (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A)</a:t>
            </a:r>
            <a:r>
              <a:rPr lang="it-IT" sz="2400" dirty="0" smtClean="0">
                <a:latin typeface="Verdana" pitchFamily="34" charset="0"/>
              </a:rPr>
              <a:t>, nonché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il trasferimento di attività gli esistenti</a:t>
            </a:r>
            <a:r>
              <a:rPr lang="it-IT" sz="2400" dirty="0" smtClean="0">
                <a:latin typeface="Verdana" pitchFamily="34" charset="0"/>
              </a:rPr>
              <a:t> o l’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avvio di nuove iniziative imprenditoriali </a:t>
            </a:r>
            <a:r>
              <a:rPr lang="it-IT" sz="2400" dirty="0" smtClean="0">
                <a:latin typeface="Verdana" pitchFamily="34" charset="0"/>
              </a:rPr>
              <a:t>(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B</a:t>
            </a:r>
            <a:r>
              <a:rPr lang="it-IT" sz="2400" dirty="0" smtClean="0">
                <a:latin typeface="Verdana" pitchFamily="34" charset="0"/>
              </a:rPr>
              <a:t>), qualificandone, in tal caso la tipologia e le attività ammissibili in termini di codici ATECO</a:t>
            </a:r>
          </a:p>
          <a:p>
            <a:pPr marL="457200" indent="-457200" algn="just">
              <a:buFont typeface="+mj-lt"/>
              <a:buAutoNum type="alphaLcPeriod"/>
            </a:pPr>
            <a:endParaRPr lang="it-IT" sz="2400" dirty="0" smtClean="0">
              <a:latin typeface="Verdana" pitchFamily="34" charset="0"/>
            </a:endParaRPr>
          </a:p>
          <a:p>
            <a:pPr marL="457200" indent="-457200" algn="just">
              <a:buFont typeface="+mj-lt"/>
              <a:buAutoNum type="alphaLcPeriod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sostenere il processo di riqualificazione urbana</a:t>
            </a:r>
            <a:r>
              <a:rPr lang="it-IT" sz="2400" dirty="0" smtClean="0">
                <a:latin typeface="Verdana" pitchFamily="34" charset="0"/>
              </a:rPr>
              <a:t> delle aree interessaste a profondi cambiamenti a seguito del sisma del 2009 (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C</a:t>
            </a:r>
            <a:r>
              <a:rPr lang="it-IT" sz="2400" dirty="0" smtClean="0">
                <a:latin typeface="Verdana" pitchFamily="34" charset="0"/>
              </a:rPr>
              <a:t>)</a:t>
            </a:r>
          </a:p>
          <a:p>
            <a:pPr marL="457200" indent="-457200" algn="just">
              <a:buFont typeface="+mj-lt"/>
              <a:buAutoNum type="alphaLcPeriod"/>
            </a:pPr>
            <a:endParaRPr lang="it-IT" sz="2400" dirty="0" smtClean="0">
              <a:latin typeface="Verdana" pitchFamily="34" charset="0"/>
            </a:endParaRPr>
          </a:p>
          <a:p>
            <a:pPr marL="457200" indent="-457200" algn="just">
              <a:buFont typeface="+mj-lt"/>
              <a:buAutoNum type="alphaLcPeriod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sostenere il processo di rientro </a:t>
            </a:r>
            <a:r>
              <a:rPr lang="it-IT" sz="2400" dirty="0" smtClean="0">
                <a:latin typeface="Verdana" pitchFamily="34" charset="0"/>
              </a:rPr>
              <a:t>nel centro storico dell’Aquila e dei comuni del cratere, degli ordini professionali, delle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associazioni di categoria maggiormente rappresentative del tessuto imprenditoriale di riferimento livello </a:t>
            </a:r>
            <a:r>
              <a:rPr lang="it-IT" sz="2400" dirty="0" smtClean="0">
                <a:latin typeface="Verdana" pitchFamily="34" charset="0"/>
              </a:rPr>
              <a:t>nazionale, nonché delle organizzazioni sindacali, mediante la concessione di contributi che non ricadono nel campo di applicazione della normativa degli aiuti di stato.</a:t>
            </a:r>
          </a:p>
          <a:p>
            <a:pPr algn="just"/>
            <a:endParaRPr lang="it-IT" sz="2400" dirty="0" smtClean="0">
              <a:latin typeface="Verdana" pitchFamily="34" charset="0"/>
            </a:endParaRPr>
          </a:p>
          <a:p>
            <a:pPr algn="just"/>
            <a:endParaRPr lang="it-IT" sz="2400" dirty="0">
              <a:latin typeface="Verdana" pitchFamily="34" charset="0"/>
            </a:endParaRPr>
          </a:p>
          <a:p>
            <a:pPr algn="just"/>
            <a:endParaRPr lang="it-IT" sz="24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14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1.3 Tipologie d’intervento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691952" y="764704"/>
            <a:ext cx="7772400" cy="532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A – Interventi finalizzati al rientro o al riavvio delle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attività </a:t>
            </a:r>
            <a:r>
              <a:rPr lang="it-IT" sz="2400" dirty="0" smtClean="0">
                <a:latin typeface="Verdana" pitchFamily="34" charset="0"/>
              </a:rPr>
              <a:t>già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  </a:t>
            </a:r>
            <a:r>
              <a:rPr lang="it-IT" sz="2400" dirty="0" smtClean="0">
                <a:latin typeface="Verdana" pitchFamily="34" charset="0"/>
              </a:rPr>
              <a:t>presenti</a:t>
            </a:r>
            <a:r>
              <a:rPr lang="it-IT" sz="2400" dirty="0">
                <a:latin typeface="Verdana" pitchFamily="34" charset="0"/>
              </a:rPr>
              <a:t>, alla data del 6 </a:t>
            </a:r>
            <a:r>
              <a:rPr lang="it-IT" sz="2400" dirty="0" smtClean="0">
                <a:latin typeface="Verdana" pitchFamily="34" charset="0"/>
              </a:rPr>
              <a:t>aprile 2009, nel centro storico dell’Aquila e nelle  sue frazioni, ovvero nell’intero territorio comunale degli altri comuni del cratere sismico (attività interrotta o sospesa  a seguito del sisma)</a:t>
            </a:r>
          </a:p>
          <a:p>
            <a:pPr algn="just"/>
            <a:endParaRPr lang="it-IT" sz="2400" dirty="0" smtClean="0"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B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–</a:t>
            </a:r>
            <a:r>
              <a:rPr lang="it-IT" sz="2400" dirty="0" smtClean="0">
                <a:latin typeface="Verdana" pitchFamily="34" charset="0"/>
              </a:rPr>
              <a:t> 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Interventi finalizzati  a favorire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l’avvio di nuove attività </a:t>
            </a:r>
            <a:r>
              <a:rPr lang="it-IT" sz="2400" dirty="0" smtClean="0">
                <a:latin typeface="Verdana" pitchFamily="34" charset="0"/>
              </a:rPr>
              <a:t>e lo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sviluppo di quelle avviate successivamente al 6 aprile 2009 </a:t>
            </a:r>
            <a:r>
              <a:rPr lang="it-IT" sz="2400" dirty="0" smtClean="0">
                <a:latin typeface="Verdana" pitchFamily="34" charset="0"/>
              </a:rPr>
              <a:t>nelle aree ammissibili che a differenza della precedente </a:t>
            </a:r>
            <a:r>
              <a:rPr lang="it-IT" sz="2400" dirty="0">
                <a:latin typeface="Verdana" pitchFamily="34" charset="0"/>
              </a:rPr>
              <a:t>L</a:t>
            </a:r>
            <a:r>
              <a:rPr lang="it-IT" sz="2400" dirty="0" smtClean="0">
                <a:latin typeface="Verdana" pitchFamily="34" charset="0"/>
              </a:rPr>
              <a:t>inea A non erano presenti nella zona ammissibili alla data del sisma</a:t>
            </a:r>
          </a:p>
          <a:p>
            <a:pPr algn="just"/>
            <a:endParaRPr lang="it-IT" sz="2400" dirty="0" smtClean="0"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C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– Interventi finalizzati 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a favorire la ricollocazione, la riconversione, la riqualificazione nonché la ristrutturazione delle attività già presenti alla data del 6 aprile 2009</a:t>
            </a:r>
            <a:r>
              <a:rPr lang="it-IT" sz="2400" dirty="0" smtClean="0">
                <a:latin typeface="Verdana" pitchFamily="34" charset="0"/>
              </a:rPr>
              <a:t> del territorio interessato dall’accordo di Programma del 10.11.2016 tra comune dell’Aquila e Provincia dell’Aquila</a:t>
            </a:r>
          </a:p>
          <a:p>
            <a:pPr marL="342900" indent="-342900" algn="just">
              <a:buFont typeface="Wingdings" pitchFamily="2" charset="2"/>
              <a:buChar char="q"/>
            </a:pPr>
            <a:endParaRPr lang="it-IT" sz="24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9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1.4 Dotazione Finanziaria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691952" y="764704"/>
            <a:ext cx="7772400" cy="532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algn="just"/>
            <a:r>
              <a:rPr lang="it-IT" sz="2400" dirty="0" smtClean="0">
                <a:latin typeface="Verdana" pitchFamily="34" charset="0"/>
              </a:rPr>
              <a:t>La</a:t>
            </a:r>
            <a:r>
              <a:rPr lang="it-IT" sz="2400" b="1" dirty="0" smtClean="0">
                <a:latin typeface="Verdana" pitchFamily="34" charset="0"/>
              </a:rPr>
              <a:t>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dotazione finanziaria complessiva per il biennio 2017-2018 è di euro 12.000.000 </a:t>
            </a:r>
            <a:r>
              <a:rPr lang="it-IT" sz="2400" dirty="0" smtClean="0">
                <a:latin typeface="Verdana" pitchFamily="34" charset="0"/>
              </a:rPr>
              <a:t>di cui 5.000.000 per l’annualità 2017.</a:t>
            </a:r>
          </a:p>
          <a:p>
            <a:pPr algn="just"/>
            <a:endParaRPr lang="it-IT" sz="2400" dirty="0">
              <a:latin typeface="Verdana" pitchFamily="34" charset="0"/>
            </a:endParaRPr>
          </a:p>
          <a:p>
            <a:pPr algn="just"/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R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ipartizione delle risorse </a:t>
            </a:r>
            <a:r>
              <a:rPr lang="it-IT" sz="2400" dirty="0" smtClean="0">
                <a:latin typeface="Verdana" pitchFamily="34" charset="0"/>
              </a:rPr>
              <a:t>per l’intero biennio: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A 	7.200.000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LINEA B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 	3.600.000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C	 	1.200.000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85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1.5 Soggetti Beneficiari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691952" y="764704"/>
            <a:ext cx="7772400" cy="532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it-IT" sz="2400" dirty="0"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A 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micro, piccole e medie imprese </a:t>
            </a:r>
            <a:r>
              <a:rPr lang="it-IT" sz="2400" dirty="0" smtClean="0">
                <a:latin typeface="Verdana" pitchFamily="34" charset="0"/>
              </a:rPr>
              <a:t>che alla data del 6 aprile 2009 avevano la sede legale e/o unità locale censita nelle aree ammissibili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	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liberi professionisti </a:t>
            </a:r>
            <a:r>
              <a:rPr lang="it-IT" sz="2400" dirty="0" smtClean="0">
                <a:latin typeface="Verdana" pitchFamily="34" charset="0"/>
              </a:rPr>
              <a:t>che, alla </a:t>
            </a:r>
            <a:r>
              <a:rPr lang="it-IT" sz="2400" dirty="0">
                <a:latin typeface="Verdana" pitchFamily="34" charset="0"/>
              </a:rPr>
              <a:t>data del 6 aprile </a:t>
            </a:r>
            <a:r>
              <a:rPr lang="it-IT" sz="2400" dirty="0" smtClean="0">
                <a:latin typeface="Verdana" pitchFamily="34" charset="0"/>
              </a:rPr>
              <a:t>2009, </a:t>
            </a:r>
            <a:r>
              <a:rPr lang="it-IT" sz="2400" dirty="0">
                <a:latin typeface="Verdana" pitchFamily="34" charset="0"/>
              </a:rPr>
              <a:t>avevano </a:t>
            </a:r>
            <a:r>
              <a:rPr lang="it-IT" sz="2400" dirty="0" smtClean="0">
                <a:latin typeface="Verdana" pitchFamily="34" charset="0"/>
              </a:rPr>
              <a:t>il domicilio professionale nelle </a:t>
            </a:r>
            <a:r>
              <a:rPr lang="it-IT" sz="2400" dirty="0">
                <a:latin typeface="Verdana" pitchFamily="34" charset="0"/>
              </a:rPr>
              <a:t>aree ammissibili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	</a:t>
            </a:r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algn="just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B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 </a:t>
            </a:r>
          </a:p>
          <a:p>
            <a:pPr algn="just"/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micro, piccole e medie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imprese</a:t>
            </a:r>
            <a:r>
              <a:rPr lang="it-IT" sz="2400" dirty="0" smtClean="0">
                <a:latin typeface="Verdana" pitchFamily="34" charset="0"/>
              </a:rPr>
              <a:t>, che operano in settori economici definiti da uno specifico Allegato del bando e i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liberi professionisti </a:t>
            </a:r>
            <a:r>
              <a:rPr lang="it-IT" sz="2400" dirty="0" smtClean="0">
                <a:latin typeface="Verdana" pitchFamily="34" charset="0"/>
              </a:rPr>
              <a:t>che, dopo la data del 6 aprile 2009, hanno avviato o intendono avviare una nuova attività nelle aree ammissibili</a:t>
            </a:r>
          </a:p>
          <a:p>
            <a:pPr algn="just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LINEA C	 	</a:t>
            </a:r>
          </a:p>
          <a:p>
            <a:pPr algn="just"/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micro, piccole e medie imprese</a:t>
            </a:r>
            <a:r>
              <a:rPr lang="it-IT" sz="2400" dirty="0">
                <a:latin typeface="Verdana" pitchFamily="34" charset="0"/>
              </a:rPr>
              <a:t>, che alla data del 6 aprile 2009 avevano già sede legale </a:t>
            </a:r>
            <a:r>
              <a:rPr lang="it-IT" sz="2400" dirty="0" smtClean="0">
                <a:latin typeface="Verdana" pitchFamily="34" charset="0"/>
              </a:rPr>
              <a:t>e/o unità media censita nelle aree interessate da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progetti di riqualificazione urbana</a:t>
            </a:r>
            <a:r>
              <a:rPr lang="it-IT" sz="2400" dirty="0" smtClean="0">
                <a:latin typeface="Verdana" pitchFamily="34" charset="0"/>
              </a:rPr>
              <a:t>.</a:t>
            </a:r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74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1.6 Il progetto d’investimento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691952" y="764704"/>
            <a:ext cx="7772400" cy="532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it-IT" sz="2400" dirty="0"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dirty="0" smtClean="0">
                <a:latin typeface="Verdana" pitchFamily="34" charset="0"/>
              </a:rPr>
              <a:t>L’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ammontare complessivo del progetto d’investimento</a:t>
            </a:r>
            <a:r>
              <a:rPr lang="it-IT" sz="2400" dirty="0" smtClean="0">
                <a:latin typeface="Verdana" pitchFamily="34" charset="0"/>
              </a:rPr>
              <a:t>,  a lordo di tutti gli oneri e comprensivo di IVA,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non può essere inferiore a euro 20.0000</a:t>
            </a:r>
          </a:p>
          <a:p>
            <a:pPr algn="just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dirty="0" smtClean="0">
                <a:latin typeface="Verdana" pitchFamily="34" charset="0"/>
              </a:rPr>
              <a:t>La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 durata del progetto d’investimento non può essere superiore a 18 mesi, </a:t>
            </a:r>
            <a:r>
              <a:rPr lang="it-IT" sz="2400" dirty="0" smtClean="0">
                <a:latin typeface="Verdana" pitchFamily="34" charset="0"/>
              </a:rPr>
              <a:t>salvo eventuali proroghe di durata complessiva non superiore a 3 mesi</a:t>
            </a:r>
          </a:p>
          <a:p>
            <a:pPr algn="just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dirty="0" smtClean="0">
                <a:latin typeface="Verdana" pitchFamily="34" charset="0"/>
              </a:rPr>
              <a:t>L’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investimento realizzato deve essere mantenuto per almeno 3 anni</a:t>
            </a:r>
          </a:p>
          <a:p>
            <a:pPr algn="just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dirty="0">
                <a:latin typeface="Verdana" pitchFamily="34" charset="0"/>
              </a:rPr>
              <a:t>L’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importo complessivo del contributo in regime «de </a:t>
            </a:r>
            <a:r>
              <a:rPr lang="it-IT" sz="2400" b="1" dirty="0" err="1">
                <a:solidFill>
                  <a:srgbClr val="0070C0"/>
                </a:solidFill>
                <a:latin typeface="Verdana" pitchFamily="34" charset="0"/>
              </a:rPr>
              <a:t>minimis</a:t>
            </a:r>
            <a:r>
              <a:rPr lang="it-IT" sz="2400" b="1" dirty="0">
                <a:solidFill>
                  <a:srgbClr val="0070C0"/>
                </a:solidFill>
                <a:latin typeface="Verdana" pitchFamily="34" charset="0"/>
              </a:rPr>
              <a:t>» non può superare il massimale di euro 200.0000 </a:t>
            </a:r>
            <a:r>
              <a:rPr lang="it-IT" sz="2400" dirty="0">
                <a:latin typeface="Verdana" pitchFamily="34" charset="0"/>
              </a:rPr>
              <a:t>a lordo di tutti gli oneri e comprensivo di </a:t>
            </a:r>
            <a:r>
              <a:rPr lang="it-IT" sz="2400" dirty="0" smtClean="0">
                <a:latin typeface="Verdana" pitchFamily="34" charset="0"/>
              </a:rPr>
              <a:t>IVA</a:t>
            </a:r>
            <a:endParaRPr lang="it-IT" sz="2400" dirty="0">
              <a:latin typeface="Verdana" pitchFamily="34" charset="0"/>
            </a:endParaRPr>
          </a:p>
          <a:p>
            <a:pPr algn="just"/>
            <a:endParaRPr lang="it-IT" sz="2400" dirty="0" smtClean="0"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t-IT" sz="2400" dirty="0" smtClean="0">
                <a:latin typeface="Verdana" pitchFamily="34" charset="0"/>
              </a:rPr>
              <a:t>Le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 modalità di erogazione del contributo: anticipo o acconto del 40% </a:t>
            </a:r>
            <a:r>
              <a:rPr lang="it-IT" sz="2400" dirty="0" smtClean="0">
                <a:latin typeface="Verdana" pitchFamily="34" charset="0"/>
              </a:rPr>
              <a:t>del contributo concesso e successivamente </a:t>
            </a:r>
            <a:r>
              <a:rPr lang="it-IT" sz="2400" b="1" dirty="0" smtClean="0">
                <a:solidFill>
                  <a:srgbClr val="0070C0"/>
                </a:solidFill>
                <a:latin typeface="Verdana" pitchFamily="34" charset="0"/>
              </a:rPr>
              <a:t>saldo</a:t>
            </a: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endParaRPr lang="it-IT" sz="2400" dirty="0" smtClean="0">
              <a:latin typeface="Verdana" pitchFamily="34" charset="0"/>
            </a:endParaRPr>
          </a:p>
          <a:p>
            <a:pPr algn="just"/>
            <a:endParaRPr lang="it-IT" sz="2400" b="1" dirty="0" smtClean="0">
              <a:solidFill>
                <a:srgbClr val="0070C0"/>
              </a:solidFill>
              <a:latin typeface="Verdana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endParaRPr lang="it-IT" sz="2400" b="1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12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1809</Words>
  <Application>Microsoft Office PowerPoint</Application>
  <PresentationFormat>Presentazione su schermo (4:3)</PresentationFormat>
  <Paragraphs>619</Paragraphs>
  <Slides>35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36" baseType="lpstr">
      <vt:lpstr>Tema di Office</vt:lpstr>
      <vt:lpstr>Bando  « Fare Centro –  Il rientro delle attività produttive  nei centri storici» «Incentivi per favorire progetti di trasferimento  o avvio di nuove attività produttive per il ripopolamento dei centri storici e dei piccoli borghi dei Comuni del cratere danneggiati a seguito del sisma dell’aprile 2009»</vt:lpstr>
      <vt:lpstr>Indice</vt:lpstr>
      <vt:lpstr>Presentazione standard di PowerPoint</vt:lpstr>
      <vt:lpstr>1.1 Riferimenti Legislativi</vt:lpstr>
      <vt:lpstr>1.2 Obiettivi Generali</vt:lpstr>
      <vt:lpstr>1.3 Tipologie d’intervento</vt:lpstr>
      <vt:lpstr>1.4 Dotazione Finanziaria</vt:lpstr>
      <vt:lpstr>1.5 Soggetti Beneficiari</vt:lpstr>
      <vt:lpstr>1.6 Il progetto d’investimento</vt:lpstr>
      <vt:lpstr>1.7 Le spese ammissibili</vt:lpstr>
      <vt:lpstr>1.8 Criteri di premialità</vt:lpstr>
      <vt:lpstr>Presentazione standard di PowerPoint</vt:lpstr>
      <vt:lpstr>Presentazione standard di PowerPoint</vt:lpstr>
      <vt:lpstr>2.1 Le domande pervenute per Linea: A), B), C)</vt:lpstr>
      <vt:lpstr>Presentazione standard di PowerPoint</vt:lpstr>
      <vt:lpstr>Presentazione standard di PowerPoint</vt:lpstr>
      <vt:lpstr>2.2 Le domande pervenute  per criterio di selezione: Linea A  </vt:lpstr>
      <vt:lpstr>2.2 Le domande pervenute: Linea C</vt:lpstr>
      <vt:lpstr>Presentazione standard di PowerPoint</vt:lpstr>
      <vt:lpstr>3.1 Le domande pervenute  per criterio di selezione: Linea B  </vt:lpstr>
      <vt:lpstr>3.1 Le domande pervenute  per criterio di selezione: Linea B  </vt:lpstr>
      <vt:lpstr>3.2 Linea B: domande pervenute per Codici Ateco  (Imprese Idonee)</vt:lpstr>
      <vt:lpstr>3.2 Linea B: le domande pervenute  per Codici Ateco  (Imprese Idonee)</vt:lpstr>
      <vt:lpstr>3.2 Linea B: le domande pervenute  per Codici Ateco  (Imprese Idonee)</vt:lpstr>
      <vt:lpstr>3.3 Linea B: domande pervenute  per provincia</vt:lpstr>
      <vt:lpstr>3.3 Linea B: domande pervenute  per provincia</vt:lpstr>
      <vt:lpstr>3.3 Linea B:  i 57 comuni del Cratere</vt:lpstr>
      <vt:lpstr>3.3 Linea B: domande pervenute  per comune ( in ordine decrescente) </vt:lpstr>
      <vt:lpstr>3.3 Linea B: provincia dell’Aquila comuni dell’area del cratere   in cui sono state /non sono state presentate domande</vt:lpstr>
      <vt:lpstr>3.3 Linea B: province di Teramo e Pescara  comuni dell’area del cratere   in cui sono state /non sono state presentate domande</vt:lpstr>
      <vt:lpstr>3.3 Linea B: riepilogo comuni dell’area del cratere   in cui sono state /non sono state presentate domande</vt:lpstr>
      <vt:lpstr>3.3 Linea B: domande pervenute  per comune (maggiori di 5)</vt:lpstr>
      <vt:lpstr>3.4 Linea B: domande pervenute  per tipologia societaria (Imprese Idonee)</vt:lpstr>
      <vt:lpstr>3.4 Linea B: domande pervenute  per tipologia societaria (Imprese Idonee)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PROGETTAZIONE EUROPEA</dc:title>
  <cp:lastModifiedBy> </cp:lastModifiedBy>
  <cp:revision>174</cp:revision>
  <dcterms:modified xsi:type="dcterms:W3CDTF">2018-03-07T13:02:50Z</dcterms:modified>
</cp:coreProperties>
</file>