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doc" ContentType="application/msword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3" r:id="rId2"/>
  </p:sldMasterIdLst>
  <p:notesMasterIdLst>
    <p:notesMasterId r:id="rId26"/>
  </p:notesMasterIdLst>
  <p:sldIdLst>
    <p:sldId id="256" r:id="rId3"/>
    <p:sldId id="277" r:id="rId4"/>
    <p:sldId id="278" r:id="rId5"/>
    <p:sldId id="279" r:id="rId6"/>
    <p:sldId id="280" r:id="rId7"/>
    <p:sldId id="282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60" r:id="rId25"/>
  </p:sldIdLst>
  <p:sldSz cx="9144000" cy="6858000" type="screen4x3"/>
  <p:notesSz cx="6797675" cy="9926638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600" autoAdjust="0"/>
    <p:restoredTop sz="94624" autoAdjust="0"/>
  </p:normalViewPr>
  <p:slideViewPr>
    <p:cSldViewPr>
      <p:cViewPr varScale="1">
        <p:scale>
          <a:sx n="66" d="100"/>
          <a:sy n="66" d="100"/>
        </p:scale>
        <p:origin x="-1242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7F6124-4B5E-45D7-B43D-6F20BFC5F5E3}" type="datetimeFigureOut">
              <a:rPr lang="it-IT" smtClean="0"/>
              <a:pPr/>
              <a:t>02/09/2015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58B8B3-0CD7-475D-AE59-B6FEAB84AF15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635989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pert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115117" y="51516"/>
            <a:ext cx="792088" cy="493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 b="0" i="1">
                <a:solidFill>
                  <a:schemeClr val="tx2"/>
                </a:solidFill>
              </a:defRPr>
            </a:lvl1pPr>
          </a:lstStyle>
          <a:p>
            <a:fld id="{50899308-2B10-4A86-B4F1-229F0ADC5145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vmlDrawing" Target="../drawings/vmlDrawing1.vml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emf"/><Relationship Id="rId5" Type="http://schemas.openxmlformats.org/officeDocument/2006/relationships/oleObject" Target="../embeddings/Microsoft_Word_97_-_2003_Document1.doc"/><Relationship Id="rId4" Type="http://schemas.openxmlformats.org/officeDocument/2006/relationships/hyperlink" Target="file:///D:\Graziano\Decreti%20commissariale%2084%202013%20e%2091%202013%20VERTICALE.ppt" TargetMode="Externa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tangolo 6"/>
          <p:cNvSpPr/>
          <p:nvPr userDrawn="1"/>
        </p:nvSpPr>
        <p:spPr>
          <a:xfrm>
            <a:off x="179388" y="119063"/>
            <a:ext cx="1800225" cy="237331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t-IT"/>
          </a:p>
        </p:txBody>
      </p:sp>
      <p:sp>
        <p:nvSpPr>
          <p:cNvPr id="8" name="Rettangolo 7"/>
          <p:cNvSpPr/>
          <p:nvPr userDrawn="1"/>
        </p:nvSpPr>
        <p:spPr>
          <a:xfrm>
            <a:off x="2124075" y="125413"/>
            <a:ext cx="6840538" cy="2366962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t-IT"/>
          </a:p>
        </p:txBody>
      </p:sp>
      <p:sp>
        <p:nvSpPr>
          <p:cNvPr id="9" name="Rettangolo 8"/>
          <p:cNvSpPr/>
          <p:nvPr userDrawn="1"/>
        </p:nvSpPr>
        <p:spPr>
          <a:xfrm>
            <a:off x="193675" y="3716338"/>
            <a:ext cx="1800225" cy="295275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t-IT"/>
          </a:p>
        </p:txBody>
      </p:sp>
      <p:sp>
        <p:nvSpPr>
          <p:cNvPr id="10" name="Rettangolo 9"/>
          <p:cNvSpPr/>
          <p:nvPr userDrawn="1"/>
        </p:nvSpPr>
        <p:spPr>
          <a:xfrm>
            <a:off x="179388" y="2636838"/>
            <a:ext cx="8785225" cy="93662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t-IT" sz="2400" dirty="0"/>
          </a:p>
        </p:txBody>
      </p:sp>
      <p:graphicFrame>
        <p:nvGraphicFramePr>
          <p:cNvPr id="1026" name="Object 2">
            <a:hlinkClick r:id="rId4" action="ppaction://hlinkpres?slideindex=1&amp;slidetitle="/>
          </p:cNvPr>
          <p:cNvGraphicFramePr>
            <a:graphicFrameLocks noChangeAspect="1"/>
          </p:cNvGraphicFramePr>
          <p:nvPr/>
        </p:nvGraphicFramePr>
        <p:xfrm>
          <a:off x="7308850" y="4121150"/>
          <a:ext cx="1581150" cy="1800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" name="Document" r:id="rId5" imgW="885931" imgH="1035398" progId="Word.Document.8">
                  <p:embed/>
                </p:oleObj>
              </mc:Choice>
              <mc:Fallback>
                <p:oleObj name="Document" r:id="rId5" imgW="885931" imgH="1035398" progId="Word.Document.8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08850" y="4121150"/>
                        <a:ext cx="1581150" cy="1800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tangolo 6"/>
          <p:cNvSpPr/>
          <p:nvPr userDrawn="1"/>
        </p:nvSpPr>
        <p:spPr>
          <a:xfrm>
            <a:off x="1243013" y="611188"/>
            <a:ext cx="7739062" cy="17938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t-IT"/>
          </a:p>
        </p:txBody>
      </p:sp>
      <p:sp>
        <p:nvSpPr>
          <p:cNvPr id="8" name="Rettangolo 7"/>
          <p:cNvSpPr/>
          <p:nvPr userDrawn="1"/>
        </p:nvSpPr>
        <p:spPr>
          <a:xfrm>
            <a:off x="111125" y="612775"/>
            <a:ext cx="900113" cy="179388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t-IT"/>
          </a:p>
        </p:txBody>
      </p:sp>
      <p:cxnSp>
        <p:nvCxnSpPr>
          <p:cNvPr id="9" name="Connettore 1 8"/>
          <p:cNvCxnSpPr/>
          <p:nvPr userDrawn="1"/>
        </p:nvCxnSpPr>
        <p:spPr>
          <a:xfrm>
            <a:off x="1112838" y="260350"/>
            <a:ext cx="11112" cy="6373813"/>
          </a:xfrm>
          <a:prstGeom prst="line">
            <a:avLst/>
          </a:prstGeom>
          <a:ln w="254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115117" y="51516"/>
            <a:ext cx="792088" cy="493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 b="0" i="1">
                <a:solidFill>
                  <a:schemeClr val="tx2"/>
                </a:solidFill>
              </a:defRPr>
            </a:lvl1pPr>
          </a:lstStyle>
          <a:p>
            <a:fld id="{50899308-2B10-4A86-B4F1-229F0ADC5145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emf"/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emf"/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emf"/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emf"/><Relationship Id="rId2" Type="http://schemas.openxmlformats.org/officeDocument/2006/relationships/image" Target="../media/image21.em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em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179512" y="2708920"/>
            <a:ext cx="669674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200" b="1" i="1" dirty="0" smtClean="0">
                <a:solidFill>
                  <a:schemeClr val="tx2"/>
                </a:solidFill>
              </a:rPr>
              <a:t>INQUINAMENTO MARINO ESTATE 2015</a:t>
            </a:r>
            <a:endParaRPr lang="it-IT" sz="2200" b="1" i="1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0899308-2B10-4A86-B4F1-229F0ADC5145}" type="slidenum">
              <a:rPr lang="it-IT" smtClean="0"/>
              <a:pPr/>
              <a:t>10</a:t>
            </a:fld>
            <a:endParaRPr lang="it-IT"/>
          </a:p>
        </p:txBody>
      </p:sp>
      <p:sp>
        <p:nvSpPr>
          <p:cNvPr id="3" name="CasellaDiTesto 2"/>
          <p:cNvSpPr txBox="1"/>
          <p:nvPr/>
        </p:nvSpPr>
        <p:spPr>
          <a:xfrm>
            <a:off x="1332767" y="118916"/>
            <a:ext cx="69847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i="1" dirty="0" smtClean="0">
                <a:solidFill>
                  <a:schemeClr val="tx2"/>
                </a:solidFill>
              </a:rPr>
              <a:t>ACCESSI DI PRONTO SOCCORSO – GRAFICO DI SINTESI LUGLIO</a:t>
            </a:r>
            <a:endParaRPr lang="it-IT" b="1" i="1" dirty="0">
              <a:solidFill>
                <a:schemeClr val="tx2"/>
              </a:solidFill>
            </a:endParaRPr>
          </a:p>
        </p:txBody>
      </p:sp>
      <p:pic>
        <p:nvPicPr>
          <p:cNvPr id="5122" name="Picture 2"/>
          <p:cNvPicPr>
            <a:picLocks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372" y="995804"/>
            <a:ext cx="6858000" cy="375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8678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0899308-2B10-4A86-B4F1-229F0ADC5145}" type="slidenum">
              <a:rPr lang="it-IT" smtClean="0"/>
              <a:pPr/>
              <a:t>11</a:t>
            </a:fld>
            <a:endParaRPr lang="it-IT"/>
          </a:p>
        </p:txBody>
      </p:sp>
      <p:sp>
        <p:nvSpPr>
          <p:cNvPr id="3" name="CasellaDiTesto 2"/>
          <p:cNvSpPr txBox="1"/>
          <p:nvPr/>
        </p:nvSpPr>
        <p:spPr>
          <a:xfrm>
            <a:off x="1332767" y="118916"/>
            <a:ext cx="69847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i="1" dirty="0" smtClean="0">
                <a:solidFill>
                  <a:schemeClr val="tx2"/>
                </a:solidFill>
              </a:rPr>
              <a:t>ACCESSI DI PRONTO SOCCORSO – GRAFICO DI SINTESI AGOSTO</a:t>
            </a:r>
            <a:endParaRPr lang="it-IT" b="1" i="1" dirty="0">
              <a:solidFill>
                <a:schemeClr val="tx2"/>
              </a:solidFill>
            </a:endParaRPr>
          </a:p>
        </p:txBody>
      </p:sp>
      <p:pic>
        <p:nvPicPr>
          <p:cNvPr id="6147" name="Picture 3"/>
          <p:cNvPicPr>
            <a:picLocks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5337" y="981290"/>
            <a:ext cx="6858000" cy="375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88643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0899308-2B10-4A86-B4F1-229F0ADC5145}" type="slidenum">
              <a:rPr lang="it-IT" smtClean="0"/>
              <a:pPr/>
              <a:t>12</a:t>
            </a:fld>
            <a:endParaRPr lang="it-IT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203" y="966542"/>
            <a:ext cx="7488832" cy="2600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CasellaDiTesto 3"/>
          <p:cNvSpPr txBox="1"/>
          <p:nvPr/>
        </p:nvSpPr>
        <p:spPr>
          <a:xfrm>
            <a:off x="1332767" y="118916"/>
            <a:ext cx="69847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i="1" dirty="0" smtClean="0">
                <a:solidFill>
                  <a:schemeClr val="tx2"/>
                </a:solidFill>
              </a:rPr>
              <a:t>SPECIALISTICA AMBULATORIALE – DATI DI DETTAGLIO</a:t>
            </a:r>
            <a:endParaRPr lang="it-IT" b="1" i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9286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0899308-2B10-4A86-B4F1-229F0ADC5145}" type="slidenum">
              <a:rPr lang="it-IT" smtClean="0"/>
              <a:pPr/>
              <a:t>13</a:t>
            </a:fld>
            <a:endParaRPr lang="it-IT"/>
          </a:p>
        </p:txBody>
      </p:sp>
      <p:sp>
        <p:nvSpPr>
          <p:cNvPr id="3" name="CasellaDiTesto 2"/>
          <p:cNvSpPr txBox="1"/>
          <p:nvPr/>
        </p:nvSpPr>
        <p:spPr>
          <a:xfrm>
            <a:off x="1332767" y="118916"/>
            <a:ext cx="69847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i="1" dirty="0" smtClean="0">
                <a:solidFill>
                  <a:schemeClr val="tx2"/>
                </a:solidFill>
              </a:rPr>
              <a:t>SPECIALISTICA AMBULATORIALE – GRAFICI DI SINTESI LUGLIO E AGOSTO</a:t>
            </a:r>
            <a:endParaRPr lang="it-IT" b="1" i="1" dirty="0">
              <a:solidFill>
                <a:schemeClr val="tx2"/>
              </a:solidFill>
            </a:endParaRPr>
          </a:p>
        </p:txBody>
      </p:sp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62824" y="3717032"/>
            <a:ext cx="6684963" cy="2751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196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62824" y="875181"/>
            <a:ext cx="4579937" cy="2751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89227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0899308-2B10-4A86-B4F1-229F0ADC5145}" type="slidenum">
              <a:rPr lang="it-IT" smtClean="0"/>
              <a:pPr/>
              <a:t>14</a:t>
            </a:fld>
            <a:endParaRPr lang="it-IT"/>
          </a:p>
        </p:txBody>
      </p:sp>
      <p:sp>
        <p:nvSpPr>
          <p:cNvPr id="3" name="CasellaDiTesto 2"/>
          <p:cNvSpPr txBox="1"/>
          <p:nvPr/>
        </p:nvSpPr>
        <p:spPr>
          <a:xfrm>
            <a:off x="1332767" y="118916"/>
            <a:ext cx="69847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i="1" dirty="0" smtClean="0">
                <a:solidFill>
                  <a:schemeClr val="tx2"/>
                </a:solidFill>
              </a:rPr>
              <a:t>SPECIALISTICA AMBULATORIALE – GRAFICI DI SINTESI LUGLIO</a:t>
            </a:r>
            <a:endParaRPr lang="it-IT" b="1" i="1" dirty="0">
              <a:solidFill>
                <a:schemeClr val="tx2"/>
              </a:solidFill>
            </a:endParaRPr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4711" y="865178"/>
            <a:ext cx="4579937" cy="2751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4711" y="3745498"/>
            <a:ext cx="6684963" cy="2749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72716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0899308-2B10-4A86-B4F1-229F0ADC5145}" type="slidenum">
              <a:rPr lang="it-IT" smtClean="0"/>
              <a:pPr/>
              <a:t>15</a:t>
            </a:fld>
            <a:endParaRPr lang="it-IT"/>
          </a:p>
        </p:txBody>
      </p:sp>
      <p:sp>
        <p:nvSpPr>
          <p:cNvPr id="3" name="CasellaDiTesto 2"/>
          <p:cNvSpPr txBox="1"/>
          <p:nvPr/>
        </p:nvSpPr>
        <p:spPr>
          <a:xfrm>
            <a:off x="1332767" y="118916"/>
            <a:ext cx="69847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i="1" dirty="0" smtClean="0">
                <a:solidFill>
                  <a:schemeClr val="tx2"/>
                </a:solidFill>
              </a:rPr>
              <a:t>SPECIALISTICA AMBULATORIALE – GRAFICI DI SINTESI AGOSTO</a:t>
            </a:r>
            <a:endParaRPr lang="it-IT" b="1" i="1" dirty="0">
              <a:solidFill>
                <a:schemeClr val="tx2"/>
              </a:solidFill>
            </a:endParaRPr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60467" y="850664"/>
            <a:ext cx="4579937" cy="2751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43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8348" y="3707703"/>
            <a:ext cx="6684963" cy="2751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63135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0899308-2B10-4A86-B4F1-229F0ADC5145}" type="slidenum">
              <a:rPr lang="it-IT" smtClean="0"/>
              <a:pPr/>
              <a:t>16</a:t>
            </a:fld>
            <a:endParaRPr lang="it-IT"/>
          </a:p>
        </p:txBody>
      </p:sp>
      <p:sp>
        <p:nvSpPr>
          <p:cNvPr id="4" name="CasellaDiTesto 3"/>
          <p:cNvSpPr txBox="1"/>
          <p:nvPr/>
        </p:nvSpPr>
        <p:spPr>
          <a:xfrm>
            <a:off x="1332767" y="118916"/>
            <a:ext cx="69847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i="1" dirty="0" smtClean="0">
                <a:solidFill>
                  <a:schemeClr val="tx2"/>
                </a:solidFill>
              </a:rPr>
              <a:t>RICOVERI – DATI DI DETTAGLIO</a:t>
            </a:r>
            <a:endParaRPr lang="it-IT" b="1" i="1" dirty="0">
              <a:solidFill>
                <a:schemeClr val="tx2"/>
              </a:solidFill>
            </a:endParaRPr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8420" y="822759"/>
            <a:ext cx="8843962" cy="5996459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1427663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0899308-2B10-4A86-B4F1-229F0ADC5145}" type="slidenum">
              <a:rPr lang="it-IT" smtClean="0"/>
              <a:pPr/>
              <a:t>17</a:t>
            </a:fld>
            <a:endParaRPr lang="it-IT"/>
          </a:p>
        </p:txBody>
      </p:sp>
      <p:sp>
        <p:nvSpPr>
          <p:cNvPr id="4" name="CasellaDiTesto 3"/>
          <p:cNvSpPr txBox="1"/>
          <p:nvPr/>
        </p:nvSpPr>
        <p:spPr>
          <a:xfrm>
            <a:off x="1332767" y="118916"/>
            <a:ext cx="69847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i="1" dirty="0" smtClean="0">
                <a:solidFill>
                  <a:schemeClr val="tx2"/>
                </a:solidFill>
              </a:rPr>
              <a:t>RICOVERI – DATI DI DETTAGLIO UU.OO. TRACCIANTI</a:t>
            </a:r>
            <a:endParaRPr lang="it-IT" b="1" i="1" dirty="0">
              <a:solidFill>
                <a:schemeClr val="tx2"/>
              </a:solidFill>
            </a:endParaRPr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036" y="980728"/>
            <a:ext cx="8543925" cy="1728192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1180065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0899308-2B10-4A86-B4F1-229F0ADC5145}" type="slidenum">
              <a:rPr lang="it-IT" smtClean="0"/>
              <a:pPr/>
              <a:t>18</a:t>
            </a:fld>
            <a:endParaRPr lang="it-IT"/>
          </a:p>
        </p:txBody>
      </p:sp>
      <p:sp>
        <p:nvSpPr>
          <p:cNvPr id="3" name="CasellaDiTesto 2"/>
          <p:cNvSpPr txBox="1"/>
          <p:nvPr/>
        </p:nvSpPr>
        <p:spPr>
          <a:xfrm>
            <a:off x="1332767" y="118916"/>
            <a:ext cx="69847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i="1" dirty="0" smtClean="0">
                <a:solidFill>
                  <a:schemeClr val="tx2"/>
                </a:solidFill>
              </a:rPr>
              <a:t>RICOVERI – GRAFICI DI SINTESI LUGLIO E AGOSTO</a:t>
            </a:r>
            <a:endParaRPr lang="it-IT" b="1" i="1" dirty="0">
              <a:solidFill>
                <a:schemeClr val="tx2"/>
              </a:solidFill>
            </a:endParaRPr>
          </a:p>
        </p:txBody>
      </p:sp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60194" y="879692"/>
            <a:ext cx="4579937" cy="2751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315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60194" y="3744936"/>
            <a:ext cx="6684963" cy="2749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43058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0899308-2B10-4A86-B4F1-229F0ADC5145}" type="slidenum">
              <a:rPr lang="it-IT" smtClean="0"/>
              <a:pPr/>
              <a:t>19</a:t>
            </a:fld>
            <a:endParaRPr lang="it-IT"/>
          </a:p>
        </p:txBody>
      </p:sp>
      <p:sp>
        <p:nvSpPr>
          <p:cNvPr id="3" name="CasellaDiTesto 2"/>
          <p:cNvSpPr txBox="1"/>
          <p:nvPr/>
        </p:nvSpPr>
        <p:spPr>
          <a:xfrm>
            <a:off x="1332767" y="118916"/>
            <a:ext cx="69847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i="1" dirty="0" smtClean="0">
                <a:solidFill>
                  <a:schemeClr val="tx2"/>
                </a:solidFill>
              </a:rPr>
              <a:t>RICOVERI – GRAFICI DI SINTESI LUGLIO</a:t>
            </a:r>
            <a:endParaRPr lang="it-IT" b="1" i="1" dirty="0">
              <a:solidFill>
                <a:schemeClr val="tx2"/>
              </a:solidFill>
            </a:endParaRPr>
          </a:p>
        </p:txBody>
      </p:sp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5824" y="836712"/>
            <a:ext cx="4579937" cy="2751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4339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5824" y="3701956"/>
            <a:ext cx="6684963" cy="2751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55672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0899308-2B10-4A86-B4F1-229F0ADC5145}" type="slidenum">
              <a:rPr lang="it-IT" smtClean="0"/>
              <a:pPr/>
              <a:t>2</a:t>
            </a:fld>
            <a:endParaRPr lang="it-IT"/>
          </a:p>
        </p:txBody>
      </p:sp>
      <p:sp>
        <p:nvSpPr>
          <p:cNvPr id="3" name="Rettangolo 2"/>
          <p:cNvSpPr/>
          <p:nvPr/>
        </p:nvSpPr>
        <p:spPr>
          <a:xfrm>
            <a:off x="1475656" y="1412776"/>
            <a:ext cx="6984776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200000"/>
              </a:lnSpc>
            </a:pPr>
            <a:r>
              <a:rPr lang="it-IT" altLang="it-IT" sz="2400" i="1" dirty="0">
                <a:solidFill>
                  <a:schemeClr val="tx2"/>
                </a:solidFill>
                <a:cs typeface="Times New Roman" charset="0"/>
              </a:rPr>
              <a:t>L'</a:t>
            </a:r>
            <a:r>
              <a:rPr lang="it-IT" altLang="it-IT" sz="2400" b="1" i="1" dirty="0">
                <a:solidFill>
                  <a:schemeClr val="tx2"/>
                </a:solidFill>
                <a:cs typeface="Times New Roman" charset="0"/>
              </a:rPr>
              <a:t>epidemiologia</a:t>
            </a:r>
            <a:r>
              <a:rPr lang="it-IT" altLang="it-IT" sz="2400" i="1" dirty="0">
                <a:solidFill>
                  <a:schemeClr val="tx2"/>
                </a:solidFill>
                <a:cs typeface="Times New Roman" charset="0"/>
              </a:rPr>
              <a:t> è la scienza che ha per oggetto il fenomeno della </a:t>
            </a:r>
            <a:r>
              <a:rPr lang="it-IT" altLang="it-IT" sz="2400" b="1" i="1" u="sng" dirty="0">
                <a:solidFill>
                  <a:schemeClr val="tx2"/>
                </a:solidFill>
                <a:cs typeface="Times New Roman" charset="0"/>
              </a:rPr>
              <a:t>insorgenza delle malattie</a:t>
            </a:r>
            <a:r>
              <a:rPr lang="it-IT" altLang="it-IT" sz="2400" i="1" u="sng" dirty="0">
                <a:solidFill>
                  <a:schemeClr val="tx2"/>
                </a:solidFill>
                <a:cs typeface="Times New Roman" charset="0"/>
              </a:rPr>
              <a:t> </a:t>
            </a:r>
            <a:r>
              <a:rPr lang="it-IT" altLang="it-IT" sz="2400" i="1" dirty="0">
                <a:solidFill>
                  <a:schemeClr val="tx2"/>
                </a:solidFill>
                <a:cs typeface="Times New Roman" charset="0"/>
              </a:rPr>
              <a:t>nelle popolazioni di esseri umani, con particolare riguardo allo </a:t>
            </a:r>
            <a:r>
              <a:rPr lang="it-IT" altLang="it-IT" sz="2400" b="1" i="1" dirty="0">
                <a:solidFill>
                  <a:schemeClr val="tx2"/>
                </a:solidFill>
                <a:cs typeface="Times New Roman" charset="0"/>
              </a:rPr>
              <a:t>studio delle condizioni e dei fattori che le determinano.</a:t>
            </a:r>
            <a:endParaRPr lang="it-IT" altLang="it-IT" sz="2400" b="1" i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0021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0899308-2B10-4A86-B4F1-229F0ADC5145}" type="slidenum">
              <a:rPr lang="it-IT" smtClean="0"/>
              <a:pPr/>
              <a:t>20</a:t>
            </a:fld>
            <a:endParaRPr lang="it-IT"/>
          </a:p>
        </p:txBody>
      </p:sp>
      <p:sp>
        <p:nvSpPr>
          <p:cNvPr id="3" name="CasellaDiTesto 2"/>
          <p:cNvSpPr txBox="1"/>
          <p:nvPr/>
        </p:nvSpPr>
        <p:spPr>
          <a:xfrm>
            <a:off x="1332767" y="118916"/>
            <a:ext cx="69847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i="1" dirty="0" smtClean="0">
                <a:solidFill>
                  <a:schemeClr val="tx2"/>
                </a:solidFill>
              </a:rPr>
              <a:t>RICOVERI – GRAFICI DI SINTESI AGOSTO</a:t>
            </a:r>
            <a:endParaRPr lang="it-IT" b="1" i="1" dirty="0">
              <a:solidFill>
                <a:schemeClr val="tx2"/>
              </a:solidFill>
            </a:endParaRPr>
          </a:p>
        </p:txBody>
      </p:sp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66394" y="3789040"/>
            <a:ext cx="6684963" cy="2749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5363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66394" y="865178"/>
            <a:ext cx="4579937" cy="2751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73846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0899308-2B10-4A86-B4F1-229F0ADC5145}" type="slidenum">
              <a:rPr lang="it-IT" smtClean="0"/>
              <a:pPr/>
              <a:t>21</a:t>
            </a:fld>
            <a:endParaRPr lang="it-IT"/>
          </a:p>
        </p:txBody>
      </p:sp>
      <p:sp>
        <p:nvSpPr>
          <p:cNvPr id="3" name="CasellaDiTesto 2"/>
          <p:cNvSpPr txBox="1"/>
          <p:nvPr/>
        </p:nvSpPr>
        <p:spPr>
          <a:xfrm>
            <a:off x="1332767" y="118916"/>
            <a:ext cx="69847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i="1" dirty="0" smtClean="0">
                <a:solidFill>
                  <a:schemeClr val="tx2"/>
                </a:solidFill>
              </a:rPr>
              <a:t>CONCLUSIONI</a:t>
            </a:r>
            <a:endParaRPr lang="it-IT" b="1" i="1" dirty="0">
              <a:solidFill>
                <a:schemeClr val="tx2"/>
              </a:solidFill>
            </a:endParaRPr>
          </a:p>
        </p:txBody>
      </p:sp>
      <p:sp>
        <p:nvSpPr>
          <p:cNvPr id="4" name="CasellaDiTesto 3"/>
          <p:cNvSpPr txBox="1"/>
          <p:nvPr/>
        </p:nvSpPr>
        <p:spPr>
          <a:xfrm>
            <a:off x="1350232" y="952571"/>
            <a:ext cx="7470239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>
                <a:solidFill>
                  <a:schemeClr val="tx2"/>
                </a:solidFill>
              </a:rPr>
              <a:t>Per ciascuno degli anni considerati, </a:t>
            </a:r>
            <a:r>
              <a:rPr lang="it-IT" dirty="0" err="1" smtClean="0">
                <a:solidFill>
                  <a:schemeClr val="tx2"/>
                </a:solidFill>
              </a:rPr>
              <a:t>é</a:t>
            </a:r>
            <a:r>
              <a:rPr lang="it-IT" dirty="0" smtClean="0">
                <a:solidFill>
                  <a:schemeClr val="tx2"/>
                </a:solidFill>
              </a:rPr>
              <a:t> stato calcolato il tasso di incidenza per mille abitanti.</a:t>
            </a:r>
          </a:p>
          <a:p>
            <a:endParaRPr lang="it-IT" dirty="0">
              <a:solidFill>
                <a:schemeClr val="tx2"/>
              </a:solidFill>
            </a:endParaRPr>
          </a:p>
          <a:p>
            <a:r>
              <a:rPr lang="it-IT" dirty="0">
                <a:solidFill>
                  <a:schemeClr val="tx2"/>
                </a:solidFill>
              </a:rPr>
              <a:t>Si è proceduto, quindi, a calcolare la </a:t>
            </a:r>
            <a:r>
              <a:rPr lang="it-IT" dirty="0" smtClean="0">
                <a:solidFill>
                  <a:schemeClr val="tx2"/>
                </a:solidFill>
              </a:rPr>
              <a:t>«significatività statistica» </a:t>
            </a:r>
            <a:r>
              <a:rPr lang="it-IT" dirty="0">
                <a:solidFill>
                  <a:schemeClr val="tx2"/>
                </a:solidFill>
              </a:rPr>
              <a:t>della differenza tra i tassi dell’anno 2015 e quelli dell’anno 2014, e tra i tassi dell’anno 2015 e quelli dell’anno 2013</a:t>
            </a:r>
            <a:r>
              <a:rPr lang="it-IT" dirty="0" smtClean="0">
                <a:solidFill>
                  <a:schemeClr val="tx2"/>
                </a:solidFill>
              </a:rPr>
              <a:t>.</a:t>
            </a:r>
          </a:p>
          <a:p>
            <a:endParaRPr lang="it-IT" dirty="0">
              <a:solidFill>
                <a:schemeClr val="tx2"/>
              </a:solidFill>
            </a:endParaRPr>
          </a:p>
          <a:p>
            <a:r>
              <a:rPr lang="it-IT" dirty="0">
                <a:solidFill>
                  <a:schemeClr val="tx2"/>
                </a:solidFill>
              </a:rPr>
              <a:t>Ricordando che, per essere statisticamente significativo, il valore delle «p» (probabilità) del nostro test (chi-quadrato) deve essere inferiore a 0,05, l’unico dato da ritenere «</a:t>
            </a:r>
            <a:r>
              <a:rPr lang="it-IT" dirty="0" err="1">
                <a:solidFill>
                  <a:schemeClr val="tx2"/>
                </a:solidFill>
              </a:rPr>
              <a:t>border</a:t>
            </a:r>
            <a:r>
              <a:rPr lang="it-IT" dirty="0">
                <a:solidFill>
                  <a:schemeClr val="tx2"/>
                </a:solidFill>
              </a:rPr>
              <a:t> line», è quello relativo agli accessi di PS esitati in ricovero nella UO di Pediatria in quanto si attesta esattamente a 0,05. </a:t>
            </a:r>
            <a:endParaRPr lang="it-IT" dirty="0" smtClean="0">
              <a:solidFill>
                <a:schemeClr val="tx2"/>
              </a:solidFill>
            </a:endParaRPr>
          </a:p>
          <a:p>
            <a:endParaRPr lang="it-IT" dirty="0">
              <a:solidFill>
                <a:schemeClr val="tx2"/>
              </a:solidFill>
            </a:endParaRPr>
          </a:p>
          <a:p>
            <a:r>
              <a:rPr lang="it-IT" dirty="0" smtClean="0">
                <a:solidFill>
                  <a:schemeClr val="tx2"/>
                </a:solidFill>
              </a:rPr>
              <a:t>Tutti </a:t>
            </a:r>
            <a:r>
              <a:rPr lang="it-IT" dirty="0">
                <a:solidFill>
                  <a:schemeClr val="tx2"/>
                </a:solidFill>
              </a:rPr>
              <a:t>gli altri tassi del 2015 sono apparsi inferiori o non statisticamente differenti rispetto ai tassi del 2014</a:t>
            </a:r>
          </a:p>
          <a:p>
            <a:endParaRPr lang="it-IT" dirty="0">
              <a:solidFill>
                <a:schemeClr val="tx2"/>
              </a:solidFill>
            </a:endParaRPr>
          </a:p>
          <a:p>
            <a:endParaRPr lang="it-IT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6665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0899308-2B10-4A86-B4F1-229F0ADC5145}" type="slidenum">
              <a:rPr lang="it-IT" smtClean="0"/>
              <a:pPr/>
              <a:t>22</a:t>
            </a:fld>
            <a:endParaRPr lang="it-IT"/>
          </a:p>
        </p:txBody>
      </p:sp>
      <p:sp>
        <p:nvSpPr>
          <p:cNvPr id="3" name="CasellaDiTesto 2"/>
          <p:cNvSpPr txBox="1"/>
          <p:nvPr/>
        </p:nvSpPr>
        <p:spPr>
          <a:xfrm>
            <a:off x="1332767" y="118916"/>
            <a:ext cx="69847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i="1" dirty="0" smtClean="0">
                <a:solidFill>
                  <a:schemeClr val="tx2"/>
                </a:solidFill>
              </a:rPr>
              <a:t>SIGNIFICATIVITA’ STATISTICA</a:t>
            </a:r>
            <a:endParaRPr lang="it-IT" b="1" i="1" dirty="0">
              <a:solidFill>
                <a:schemeClr val="tx2"/>
              </a:solidFill>
            </a:endParaRPr>
          </a:p>
        </p:txBody>
      </p:sp>
      <p:pic>
        <p:nvPicPr>
          <p:cNvPr id="1638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1953" y="1124744"/>
            <a:ext cx="7404501" cy="4219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53874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179512" y="2708920"/>
            <a:ext cx="669674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200" b="1" i="1" dirty="0" smtClean="0">
                <a:solidFill>
                  <a:schemeClr val="tx2"/>
                </a:solidFill>
              </a:rPr>
              <a:t>GRAZIE PER L’ATTENZIONE</a:t>
            </a:r>
            <a:endParaRPr lang="it-IT" sz="2200" b="1" i="1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0899308-2B10-4A86-B4F1-229F0ADC5145}" type="slidenum">
              <a:rPr lang="it-IT" smtClean="0"/>
              <a:pPr/>
              <a:t>3</a:t>
            </a:fld>
            <a:endParaRPr lang="it-IT"/>
          </a:p>
        </p:txBody>
      </p:sp>
      <p:sp>
        <p:nvSpPr>
          <p:cNvPr id="3" name="Rettangolo 2"/>
          <p:cNvSpPr/>
          <p:nvPr/>
        </p:nvSpPr>
        <p:spPr>
          <a:xfrm>
            <a:off x="1227449" y="1412776"/>
            <a:ext cx="7704856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it-IT" altLang="it-IT" sz="2000" b="1" i="1" dirty="0">
                <a:solidFill>
                  <a:schemeClr val="tx2"/>
                </a:solidFill>
              </a:rPr>
              <a:t>Osserva</a:t>
            </a:r>
            <a:r>
              <a:rPr lang="it-IT" altLang="it-IT" sz="2000" i="1" dirty="0">
                <a:solidFill>
                  <a:schemeClr val="tx2"/>
                </a:solidFill>
              </a:rPr>
              <a:t> il fenomeno oggetto di studio;</a:t>
            </a:r>
          </a:p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it-IT" altLang="it-IT" sz="2000" b="1" i="1" dirty="0">
                <a:solidFill>
                  <a:schemeClr val="tx2"/>
                </a:solidFill>
              </a:rPr>
              <a:t>Descrive</a:t>
            </a:r>
            <a:r>
              <a:rPr lang="it-IT" altLang="it-IT" sz="2000" i="1" dirty="0">
                <a:solidFill>
                  <a:schemeClr val="tx2"/>
                </a:solidFill>
              </a:rPr>
              <a:t> il fenomeno oggetto di studio, ricorrendo ad appropriate misure di esposizione e di insorgenza di malattia;</a:t>
            </a:r>
          </a:p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it-IT" altLang="it-IT" sz="2000" b="1" i="1" dirty="0">
                <a:solidFill>
                  <a:schemeClr val="tx2"/>
                </a:solidFill>
              </a:rPr>
              <a:t>Studia</a:t>
            </a:r>
            <a:r>
              <a:rPr lang="it-IT" altLang="it-IT" sz="2000" i="1" dirty="0">
                <a:solidFill>
                  <a:schemeClr val="tx2"/>
                </a:solidFill>
              </a:rPr>
              <a:t> la distribuzione nel tempo e nello spazio del fenomeno;</a:t>
            </a:r>
          </a:p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it-IT" altLang="it-IT" sz="2000" b="1" i="1" dirty="0">
                <a:solidFill>
                  <a:schemeClr val="tx2"/>
                </a:solidFill>
              </a:rPr>
              <a:t>Formula ipotesi </a:t>
            </a:r>
            <a:r>
              <a:rPr lang="it-IT" altLang="it-IT" sz="2000" i="1" dirty="0">
                <a:solidFill>
                  <a:schemeClr val="tx2"/>
                </a:solidFill>
              </a:rPr>
              <a:t>circa le sue cause, sulla base delle caratteristiche osservate o sulla base di osservazioni cliniche e/o di laboratorio</a:t>
            </a:r>
            <a:endParaRPr lang="it-IT" sz="2000" i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1249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0899308-2B10-4A86-B4F1-229F0ADC5145}" type="slidenum">
              <a:rPr lang="it-IT" smtClean="0"/>
              <a:pPr/>
              <a:t>4</a:t>
            </a:fld>
            <a:endParaRPr lang="it-IT"/>
          </a:p>
        </p:txBody>
      </p:sp>
      <p:sp>
        <p:nvSpPr>
          <p:cNvPr id="3" name="Rettangolo 2"/>
          <p:cNvSpPr/>
          <p:nvPr/>
        </p:nvSpPr>
        <p:spPr>
          <a:xfrm>
            <a:off x="1246242" y="1094592"/>
            <a:ext cx="7704856" cy="49305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it-IT" altLang="it-IT" sz="2000" b="1" i="1" dirty="0">
                <a:solidFill>
                  <a:schemeClr val="tx2"/>
                </a:solidFill>
              </a:rPr>
              <a:t>Disegna e conduce </a:t>
            </a:r>
            <a:r>
              <a:rPr lang="it-IT" altLang="it-IT" sz="2000" i="1" dirty="0">
                <a:solidFill>
                  <a:schemeClr val="tx2"/>
                </a:solidFill>
              </a:rPr>
              <a:t>studi appropriati a saggiare la bontà delle ipotesi formulate, preoccupandosi di valutare attentamente la qualità dei dati raccolti;</a:t>
            </a:r>
          </a:p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it-IT" altLang="it-IT" sz="2000" b="1" i="1" dirty="0">
                <a:solidFill>
                  <a:schemeClr val="tx2"/>
                </a:solidFill>
              </a:rPr>
              <a:t>Analizza</a:t>
            </a:r>
            <a:r>
              <a:rPr lang="it-IT" altLang="it-IT" sz="2000" i="1" dirty="0">
                <a:solidFill>
                  <a:schemeClr val="tx2"/>
                </a:solidFill>
              </a:rPr>
              <a:t> i dati raccolti e interpreta i risultati ottenuti, considerando attentamente le possibili fonti di distorsione e concludendo circa la plausibilità o meno di una relazione causale;</a:t>
            </a:r>
          </a:p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it-IT" altLang="it-IT" sz="2000" b="1" i="1" dirty="0">
                <a:solidFill>
                  <a:schemeClr val="tx2"/>
                </a:solidFill>
              </a:rPr>
              <a:t>Stima</a:t>
            </a:r>
            <a:r>
              <a:rPr lang="it-IT" altLang="it-IT" sz="2000" i="1" dirty="0">
                <a:solidFill>
                  <a:schemeClr val="tx2"/>
                </a:solidFill>
              </a:rPr>
              <a:t> l'impatto dell'utilizzazione, a fini preventivi, dei risultati;</a:t>
            </a:r>
          </a:p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it-IT" altLang="it-IT" sz="2000" b="1" i="1" dirty="0">
                <a:solidFill>
                  <a:schemeClr val="tx2"/>
                </a:solidFill>
              </a:rPr>
              <a:t>Valuta</a:t>
            </a:r>
            <a:r>
              <a:rPr lang="it-IT" altLang="it-IT" sz="2000" i="1" dirty="0">
                <a:solidFill>
                  <a:schemeClr val="tx2"/>
                </a:solidFill>
              </a:rPr>
              <a:t> l'impatto reale, sulla popolazione, delle misure adottate.</a:t>
            </a:r>
          </a:p>
        </p:txBody>
      </p:sp>
    </p:spTree>
    <p:extLst>
      <p:ext uri="{BB962C8B-B14F-4D97-AF65-F5344CB8AC3E}">
        <p14:creationId xmlns:p14="http://schemas.microsoft.com/office/powerpoint/2010/main" val="3193736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0899308-2B10-4A86-B4F1-229F0ADC5145}" type="slidenum">
              <a:rPr lang="it-IT" smtClean="0"/>
              <a:pPr/>
              <a:t>5</a:t>
            </a:fld>
            <a:endParaRPr lang="it-IT"/>
          </a:p>
        </p:txBody>
      </p:sp>
      <p:sp>
        <p:nvSpPr>
          <p:cNvPr id="4" name="CasellaDiTesto 3"/>
          <p:cNvSpPr txBox="1"/>
          <p:nvPr/>
        </p:nvSpPr>
        <p:spPr>
          <a:xfrm>
            <a:off x="1400276" y="147990"/>
            <a:ext cx="51125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i="1" dirty="0" smtClean="0">
                <a:solidFill>
                  <a:schemeClr val="tx2"/>
                </a:solidFill>
              </a:rPr>
              <a:t>1</a:t>
            </a:r>
            <a:r>
              <a:rPr lang="it-IT" b="1" i="1" baseline="30000" dirty="0" smtClean="0">
                <a:solidFill>
                  <a:schemeClr val="tx2"/>
                </a:solidFill>
              </a:rPr>
              <a:t>a</a:t>
            </a:r>
            <a:r>
              <a:rPr lang="it-IT" b="1" i="1" dirty="0" smtClean="0">
                <a:solidFill>
                  <a:schemeClr val="tx2"/>
                </a:solidFill>
              </a:rPr>
              <a:t>  LETTERA DEL 14 AGOSTO 2015</a:t>
            </a:r>
            <a:endParaRPr lang="it-IT" b="1" i="1" dirty="0">
              <a:solidFill>
                <a:schemeClr val="tx2"/>
              </a:solidFill>
            </a:endParaRPr>
          </a:p>
        </p:txBody>
      </p:sp>
      <p:pic>
        <p:nvPicPr>
          <p:cNvPr id="6" name="Immagin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36712"/>
            <a:ext cx="9144000" cy="54726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0656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0899308-2B10-4A86-B4F1-229F0ADC5145}" type="slidenum">
              <a:rPr lang="it-IT" smtClean="0"/>
              <a:pPr/>
              <a:t>6</a:t>
            </a:fld>
            <a:endParaRPr lang="it-IT"/>
          </a:p>
        </p:txBody>
      </p:sp>
      <p:pic>
        <p:nvPicPr>
          <p:cNvPr id="3" name="Immagin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36712"/>
            <a:ext cx="9144000" cy="5832648"/>
          </a:xfrm>
          <a:prstGeom prst="rect">
            <a:avLst/>
          </a:prstGeom>
        </p:spPr>
      </p:pic>
      <p:sp>
        <p:nvSpPr>
          <p:cNvPr id="4" name="CasellaDiTesto 3"/>
          <p:cNvSpPr txBox="1"/>
          <p:nvPr/>
        </p:nvSpPr>
        <p:spPr>
          <a:xfrm>
            <a:off x="1382160" y="176456"/>
            <a:ext cx="52741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i="1" dirty="0" smtClean="0">
                <a:solidFill>
                  <a:schemeClr val="tx2"/>
                </a:solidFill>
              </a:rPr>
              <a:t>2</a:t>
            </a:r>
            <a:r>
              <a:rPr lang="it-IT" b="1" i="1" baseline="30000" dirty="0" smtClean="0">
                <a:solidFill>
                  <a:schemeClr val="tx2"/>
                </a:solidFill>
              </a:rPr>
              <a:t>a</a:t>
            </a:r>
            <a:r>
              <a:rPr lang="it-IT" b="1" i="1" dirty="0" smtClean="0">
                <a:solidFill>
                  <a:schemeClr val="tx2"/>
                </a:solidFill>
              </a:rPr>
              <a:t> LETTERA DEL 18 AGOSTO 2015</a:t>
            </a:r>
            <a:endParaRPr lang="it-IT" b="1" i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7090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0899308-2B10-4A86-B4F1-229F0ADC5145}" type="slidenum">
              <a:rPr lang="it-IT" smtClean="0"/>
              <a:pPr/>
              <a:t>7</a:t>
            </a:fld>
            <a:endParaRPr lang="it-IT" dirty="0"/>
          </a:p>
        </p:txBody>
      </p:sp>
      <p:sp>
        <p:nvSpPr>
          <p:cNvPr id="5" name="CasellaDiTesto 4"/>
          <p:cNvSpPr txBox="1"/>
          <p:nvPr/>
        </p:nvSpPr>
        <p:spPr>
          <a:xfrm>
            <a:off x="1331640" y="118916"/>
            <a:ext cx="69847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i="1" dirty="0" smtClean="0">
                <a:solidFill>
                  <a:schemeClr val="tx2"/>
                </a:solidFill>
              </a:rPr>
              <a:t>CRITERI DI ESTRAZIONE DATI </a:t>
            </a:r>
            <a:endParaRPr lang="it-IT" b="1" i="1" dirty="0">
              <a:solidFill>
                <a:schemeClr val="tx2"/>
              </a:solidFill>
            </a:endParaRPr>
          </a:p>
        </p:txBody>
      </p:sp>
      <p:sp>
        <p:nvSpPr>
          <p:cNvPr id="6" name="CasellaDiTesto 5"/>
          <p:cNvSpPr txBox="1"/>
          <p:nvPr/>
        </p:nvSpPr>
        <p:spPr>
          <a:xfrm>
            <a:off x="1331640" y="865487"/>
            <a:ext cx="7344816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>
                <a:solidFill>
                  <a:schemeClr val="tx2"/>
                </a:solidFill>
              </a:rPr>
              <a:t>I dati sono stati estratti dai database aziendali alimentati dai software gestionali del PS, dei Ricoveri e delle Prestazioni Ambulatoriali</a:t>
            </a:r>
          </a:p>
          <a:p>
            <a:endParaRPr lang="it-IT" dirty="0">
              <a:solidFill>
                <a:schemeClr val="tx2"/>
              </a:solidFill>
            </a:endParaRPr>
          </a:p>
          <a:p>
            <a:r>
              <a:rPr lang="it-IT" dirty="0">
                <a:solidFill>
                  <a:schemeClr val="tx2"/>
                </a:solidFill>
              </a:rPr>
              <a:t>I dati estratti si riferiscono alle seguenti sedi di erogazione:</a:t>
            </a:r>
          </a:p>
          <a:p>
            <a:r>
              <a:rPr lang="it-IT" dirty="0">
                <a:solidFill>
                  <a:schemeClr val="tx2"/>
                </a:solidFill>
              </a:rPr>
              <a:t>Ricoveri: Presidio Ospedaliero di Pescara</a:t>
            </a:r>
          </a:p>
          <a:p>
            <a:r>
              <a:rPr lang="it-IT" dirty="0">
                <a:solidFill>
                  <a:schemeClr val="tx2"/>
                </a:solidFill>
              </a:rPr>
              <a:t>PS: Presidio Ospedaliero di Pescara</a:t>
            </a:r>
          </a:p>
          <a:p>
            <a:r>
              <a:rPr lang="it-IT" dirty="0">
                <a:solidFill>
                  <a:schemeClr val="tx2"/>
                </a:solidFill>
              </a:rPr>
              <a:t>Specialistica Ambulatoriale: Presidio Ospedaliero di Pescara e DD.SS.BB. Di fascia costiera (Pescara Sud, Pescara Nord, Città Sant’Angelo e Montesilvano)</a:t>
            </a:r>
          </a:p>
          <a:p>
            <a:endParaRPr lang="it-IT" dirty="0" smtClean="0">
              <a:solidFill>
                <a:schemeClr val="tx2"/>
              </a:solidFill>
            </a:endParaRPr>
          </a:p>
          <a:p>
            <a:r>
              <a:rPr lang="it-IT" dirty="0">
                <a:solidFill>
                  <a:schemeClr val="tx2"/>
                </a:solidFill>
              </a:rPr>
              <a:t>I dati estratti si riferiscono alle seguenti fattispecie cliniche:</a:t>
            </a:r>
          </a:p>
          <a:p>
            <a:r>
              <a:rPr lang="it-IT" dirty="0">
                <a:solidFill>
                  <a:schemeClr val="tx2"/>
                </a:solidFill>
              </a:rPr>
              <a:t>Ricoveri: Ricoveri Ordinari e Diurni</a:t>
            </a:r>
          </a:p>
          <a:p>
            <a:r>
              <a:rPr lang="it-IT" dirty="0">
                <a:solidFill>
                  <a:schemeClr val="tx2"/>
                </a:solidFill>
              </a:rPr>
              <a:t>PS: Accessi esitati in dimissione ed in ricovero</a:t>
            </a:r>
          </a:p>
          <a:p>
            <a:r>
              <a:rPr lang="it-IT" dirty="0">
                <a:solidFill>
                  <a:schemeClr val="tx2"/>
                </a:solidFill>
              </a:rPr>
              <a:t>Specialistica Ambulatoriale: Visite specialistiche (Codice Ministeriale 89.7)</a:t>
            </a:r>
          </a:p>
          <a:p>
            <a:endParaRPr lang="it-IT" dirty="0" smtClean="0">
              <a:solidFill>
                <a:schemeClr val="tx2"/>
              </a:solidFill>
            </a:endParaRPr>
          </a:p>
          <a:p>
            <a:r>
              <a:rPr lang="it-IT" dirty="0">
                <a:solidFill>
                  <a:schemeClr val="tx2"/>
                </a:solidFill>
              </a:rPr>
              <a:t>I dati sono riportati in versione dettagliata e sintetica.</a:t>
            </a:r>
          </a:p>
          <a:p>
            <a:r>
              <a:rPr lang="it-IT" dirty="0">
                <a:solidFill>
                  <a:schemeClr val="tx2"/>
                </a:solidFill>
              </a:rPr>
              <a:t>Per i ricoveri e la specialistica ambulatoriale, si producono report di approfondimento rispettivamente su Reparti e Prestazioni ritenuti di particolare interesse </a:t>
            </a:r>
          </a:p>
          <a:p>
            <a:endParaRPr lang="it-IT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5292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0899308-2B10-4A86-B4F1-229F0ADC5145}" type="slidenum">
              <a:rPr lang="it-IT" smtClean="0"/>
              <a:pPr/>
              <a:t>8</a:t>
            </a:fld>
            <a:endParaRPr lang="it-IT"/>
          </a:p>
        </p:txBody>
      </p:sp>
      <p:sp>
        <p:nvSpPr>
          <p:cNvPr id="3" name="CasellaDiTesto 2"/>
          <p:cNvSpPr txBox="1"/>
          <p:nvPr/>
        </p:nvSpPr>
        <p:spPr>
          <a:xfrm>
            <a:off x="1332767" y="118916"/>
            <a:ext cx="69847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i="1" dirty="0" smtClean="0">
                <a:solidFill>
                  <a:schemeClr val="tx2"/>
                </a:solidFill>
              </a:rPr>
              <a:t>ACCESSI DI PRONTO SOCCORSO – DATI DI DETTAGLIO</a:t>
            </a:r>
            <a:endParaRPr lang="it-IT" b="1" i="1" dirty="0">
              <a:solidFill>
                <a:schemeClr val="tx2"/>
              </a:solidFill>
            </a:endParaRPr>
          </a:p>
        </p:txBody>
      </p:sp>
      <p:pic>
        <p:nvPicPr>
          <p:cNvPr id="2049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836711"/>
            <a:ext cx="7505700" cy="57606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27618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0899308-2B10-4A86-B4F1-229F0ADC5145}" type="slidenum">
              <a:rPr lang="it-IT" smtClean="0"/>
              <a:pPr/>
              <a:t>9</a:t>
            </a:fld>
            <a:endParaRPr lang="it-IT"/>
          </a:p>
        </p:txBody>
      </p:sp>
      <p:sp>
        <p:nvSpPr>
          <p:cNvPr id="3" name="CasellaDiTesto 2"/>
          <p:cNvSpPr txBox="1"/>
          <p:nvPr/>
        </p:nvSpPr>
        <p:spPr>
          <a:xfrm>
            <a:off x="1332766" y="118916"/>
            <a:ext cx="74156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i="1" dirty="0" smtClean="0">
                <a:solidFill>
                  <a:schemeClr val="tx2"/>
                </a:solidFill>
              </a:rPr>
              <a:t>ACCESSI DI PRONTO SOCCORSO – GRAFICO DI SINTESI LUGLIO ED AGOSTO</a:t>
            </a:r>
            <a:endParaRPr lang="it-IT" b="1" i="1" dirty="0">
              <a:solidFill>
                <a:schemeClr val="tx2"/>
              </a:solidFill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8266" y="980728"/>
            <a:ext cx="7019643" cy="37558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18139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opertin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Pagin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363</TotalTime>
  <Words>579</Words>
  <Application>Microsoft Office PowerPoint</Application>
  <PresentationFormat>Presentazione su schermo (4:3)</PresentationFormat>
  <Paragraphs>71</Paragraphs>
  <Slides>23</Slides>
  <Notes>0</Notes>
  <HiddenSlides>0</HiddenSlides>
  <MMClips>0</MMClips>
  <ScaleCrop>false</ScaleCrop>
  <HeadingPairs>
    <vt:vector size="6" baseType="variant">
      <vt:variant>
        <vt:lpstr>Tema</vt:lpstr>
      </vt:variant>
      <vt:variant>
        <vt:i4>2</vt:i4>
      </vt:variant>
      <vt:variant>
        <vt:lpstr>Server OLE incorporati</vt:lpstr>
      </vt:variant>
      <vt:variant>
        <vt:i4>1</vt:i4>
      </vt:variant>
      <vt:variant>
        <vt:lpstr>Titoli diapositive</vt:lpstr>
      </vt:variant>
      <vt:variant>
        <vt:i4>23</vt:i4>
      </vt:variant>
    </vt:vector>
  </HeadingPairs>
  <TitlesOfParts>
    <vt:vector size="26" baseType="lpstr">
      <vt:lpstr>Copertina</vt:lpstr>
      <vt:lpstr>Pagine</vt:lpstr>
      <vt:lpstr>Document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Utente</dc:creator>
  <cp:lastModifiedBy>Graziano Di Marco</cp:lastModifiedBy>
  <cp:revision>57</cp:revision>
  <cp:lastPrinted>2015-09-02T19:07:13Z</cp:lastPrinted>
  <dcterms:created xsi:type="dcterms:W3CDTF">2015-03-07T09:53:47Z</dcterms:created>
  <dcterms:modified xsi:type="dcterms:W3CDTF">2015-09-02T19:08:39Z</dcterms:modified>
</cp:coreProperties>
</file>