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26"/>
  </p:notesMasterIdLst>
  <p:sldIdLst>
    <p:sldId id="256" r:id="rId3"/>
    <p:sldId id="277" r:id="rId4"/>
    <p:sldId id="278" r:id="rId5"/>
    <p:sldId id="279" r:id="rId6"/>
    <p:sldId id="280" r:id="rId7"/>
    <p:sldId id="28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60" r:id="rId2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6124-4B5E-45D7-B43D-6F20BFC5F5E3}" type="datetimeFigureOut">
              <a:rPr lang="it-IT" smtClean="0"/>
              <a:pPr/>
              <a:t>02/09/2015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8B8B3-0CD7-475D-AE59-B6FEAB84AF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59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5117" y="51516"/>
            <a:ext cx="792088" cy="49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0" i="1">
                <a:solidFill>
                  <a:schemeClr val="tx2"/>
                </a:solidFill>
              </a:defRPr>
            </a:lvl1pPr>
          </a:lstStyle>
          <a:p>
            <a:fld id="{50899308-2B10-4A86-B4F1-229F0ADC51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hyperlink" Target="file:///D:\Graziano\Decreti%20commissariale%2084%202013%20e%2091%202013%20VERTICALE.ppt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179388" y="119063"/>
            <a:ext cx="1800225" cy="23733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2124075" y="125413"/>
            <a:ext cx="6840538" cy="23669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Rettangolo 8"/>
          <p:cNvSpPr/>
          <p:nvPr userDrawn="1"/>
        </p:nvSpPr>
        <p:spPr>
          <a:xfrm>
            <a:off x="193675" y="3716338"/>
            <a:ext cx="1800225" cy="29527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Rettangolo 9"/>
          <p:cNvSpPr/>
          <p:nvPr userDrawn="1"/>
        </p:nvSpPr>
        <p:spPr>
          <a:xfrm>
            <a:off x="179388" y="2636838"/>
            <a:ext cx="8785225" cy="936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2400" dirty="0"/>
          </a:p>
        </p:txBody>
      </p:sp>
      <p:graphicFrame>
        <p:nvGraphicFramePr>
          <p:cNvPr id="1026" name="Object 2">
            <a:hlinkClick r:id="rId4" action="ppaction://hlinkpres?slideindex=1&amp;slidetitle="/>
          </p:cNvPr>
          <p:cNvGraphicFramePr>
            <a:graphicFrameLocks noChangeAspect="1"/>
          </p:cNvGraphicFramePr>
          <p:nvPr/>
        </p:nvGraphicFramePr>
        <p:xfrm>
          <a:off x="7308850" y="4121150"/>
          <a:ext cx="15811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5" imgW="885931" imgH="1035398" progId="Word.Document.8">
                  <p:embed/>
                </p:oleObj>
              </mc:Choice>
              <mc:Fallback>
                <p:oleObj name="Document" r:id="rId5" imgW="885931" imgH="103539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4121150"/>
                        <a:ext cx="1581150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1243013" y="611188"/>
            <a:ext cx="7739062" cy="1793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111125" y="612775"/>
            <a:ext cx="900113" cy="1793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1112838" y="260350"/>
            <a:ext cx="11112" cy="637381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5117" y="51516"/>
            <a:ext cx="792088" cy="49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0" i="1">
                <a:solidFill>
                  <a:schemeClr val="tx2"/>
                </a:solidFill>
              </a:defRPr>
            </a:lvl1pPr>
          </a:lstStyle>
          <a:p>
            <a:fld id="{50899308-2B10-4A86-B4F1-229F0ADC514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2708920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i="1" dirty="0" smtClean="0">
                <a:solidFill>
                  <a:schemeClr val="tx2"/>
                </a:solidFill>
              </a:rPr>
              <a:t>INQUINAMENTO MARINO ESTATE 2015</a:t>
            </a:r>
            <a:endParaRPr lang="it-IT" sz="22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ACCESSI DI PRONTO SOCCORSO – GRAFICO DI SINTESI LUGLIO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2" y="995804"/>
            <a:ext cx="6858000" cy="375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ACCESSI DI PRONTO SOCCORSO – GRAFICO DI SINTESI AGOSTO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6147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337" y="981290"/>
            <a:ext cx="6858000" cy="375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6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203" y="966542"/>
            <a:ext cx="7488832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SPECIALISTICA AMBULATORIALE – DATI DI DETTAGLIO</a:t>
            </a:r>
            <a:endParaRPr lang="it-IT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SPECIALISTICA AMBULATORIALE – GRAFICI DI SINTESI LUGLIO E AGOSTO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824" y="3717032"/>
            <a:ext cx="6684963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824" y="875181"/>
            <a:ext cx="4579937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2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SPECIALISTICA AMBULATORIALE – GRAFICI DI SINTESI LUGLIO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11" y="865178"/>
            <a:ext cx="4579937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11" y="3745498"/>
            <a:ext cx="6684963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71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SPECIALISTICA AMBULATORIALE – GRAFICI DI SINTESI AGOSTO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67" y="850664"/>
            <a:ext cx="4579937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8" y="3707703"/>
            <a:ext cx="6684963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1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RICOVERI – DATI DI DETTAGLIO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20" y="822759"/>
            <a:ext cx="8843962" cy="59964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2766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RICOVERI – DATI DI DETTAGLIO UU.OO. TRACCIANTI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" y="980728"/>
            <a:ext cx="8543925" cy="17281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800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RICOVERI – GRAFICI DI SINTESI LUGLIO E AGOSTO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94" y="879692"/>
            <a:ext cx="4579937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94" y="3744936"/>
            <a:ext cx="6684963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0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RICOVERI – GRAFICI DI SINTESI LUGLIO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824" y="836712"/>
            <a:ext cx="4579937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824" y="3701956"/>
            <a:ext cx="6684963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6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475656" y="1412776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it-IT" altLang="it-IT" sz="2400" i="1" dirty="0">
                <a:solidFill>
                  <a:schemeClr val="tx2"/>
                </a:solidFill>
                <a:cs typeface="Times New Roman" charset="0"/>
              </a:rPr>
              <a:t>L'</a:t>
            </a:r>
            <a:r>
              <a:rPr lang="it-IT" altLang="it-IT" sz="2400" b="1" i="1" dirty="0">
                <a:solidFill>
                  <a:schemeClr val="tx2"/>
                </a:solidFill>
                <a:cs typeface="Times New Roman" charset="0"/>
              </a:rPr>
              <a:t>epidemiologia</a:t>
            </a:r>
            <a:r>
              <a:rPr lang="it-IT" altLang="it-IT" sz="2400" i="1" dirty="0">
                <a:solidFill>
                  <a:schemeClr val="tx2"/>
                </a:solidFill>
                <a:cs typeface="Times New Roman" charset="0"/>
              </a:rPr>
              <a:t> è la scienza che ha per oggetto il fenomeno della </a:t>
            </a:r>
            <a:r>
              <a:rPr lang="it-IT" altLang="it-IT" sz="2400" b="1" i="1" u="sng" dirty="0">
                <a:solidFill>
                  <a:schemeClr val="tx2"/>
                </a:solidFill>
                <a:cs typeface="Times New Roman" charset="0"/>
              </a:rPr>
              <a:t>insorgenza delle malattie</a:t>
            </a:r>
            <a:r>
              <a:rPr lang="it-IT" altLang="it-IT" sz="2400" i="1" u="sng" dirty="0">
                <a:solidFill>
                  <a:schemeClr val="tx2"/>
                </a:solidFill>
                <a:cs typeface="Times New Roman" charset="0"/>
              </a:rPr>
              <a:t> </a:t>
            </a:r>
            <a:r>
              <a:rPr lang="it-IT" altLang="it-IT" sz="2400" i="1" dirty="0">
                <a:solidFill>
                  <a:schemeClr val="tx2"/>
                </a:solidFill>
                <a:cs typeface="Times New Roman" charset="0"/>
              </a:rPr>
              <a:t>nelle popolazioni di esseri umani, con particolare riguardo allo </a:t>
            </a:r>
            <a:r>
              <a:rPr lang="it-IT" altLang="it-IT" sz="2400" b="1" i="1" dirty="0">
                <a:solidFill>
                  <a:schemeClr val="tx2"/>
                </a:solidFill>
                <a:cs typeface="Times New Roman" charset="0"/>
              </a:rPr>
              <a:t>studio delle condizioni e dei fattori che le determinano.</a:t>
            </a:r>
            <a:endParaRPr lang="it-IT" altLang="it-IT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2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RICOVERI – GRAFICI DI SINTESI AGOSTO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394" y="3789040"/>
            <a:ext cx="6684963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394" y="865178"/>
            <a:ext cx="4579937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8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CONCLUSIONI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50232" y="952571"/>
            <a:ext cx="74702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Per ciascuno degli anni considerati, </a:t>
            </a:r>
            <a:r>
              <a:rPr lang="it-IT" dirty="0" err="1" smtClean="0">
                <a:solidFill>
                  <a:schemeClr val="tx2"/>
                </a:solidFill>
              </a:rPr>
              <a:t>é</a:t>
            </a:r>
            <a:r>
              <a:rPr lang="it-IT" dirty="0" smtClean="0">
                <a:solidFill>
                  <a:schemeClr val="tx2"/>
                </a:solidFill>
              </a:rPr>
              <a:t> stato calcolato il tasso di incidenza per mille abitanti.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Si è proceduto, quindi, a calcolare la </a:t>
            </a:r>
            <a:r>
              <a:rPr lang="it-IT" dirty="0" smtClean="0">
                <a:solidFill>
                  <a:schemeClr val="tx2"/>
                </a:solidFill>
              </a:rPr>
              <a:t>«significatività statistica» </a:t>
            </a:r>
            <a:r>
              <a:rPr lang="it-IT" dirty="0">
                <a:solidFill>
                  <a:schemeClr val="tx2"/>
                </a:solidFill>
              </a:rPr>
              <a:t>della differenza tra i tassi dell’anno 2015 e quelli dell’anno 2014, e tra i tassi dell’anno 2015 e quelli dell’anno 2013</a:t>
            </a:r>
            <a:r>
              <a:rPr lang="it-IT" dirty="0" smtClean="0">
                <a:solidFill>
                  <a:schemeClr val="tx2"/>
                </a:solidFill>
              </a:rPr>
              <a:t>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Ricordando che, per essere statisticamente significativo, il valore delle «p» (probabilità) del nostro test (chi-quadrato) deve essere inferiore a 0,05, l’unico dato da ritenere «</a:t>
            </a:r>
            <a:r>
              <a:rPr lang="it-IT" dirty="0" err="1">
                <a:solidFill>
                  <a:schemeClr val="tx2"/>
                </a:solidFill>
              </a:rPr>
              <a:t>border</a:t>
            </a:r>
            <a:r>
              <a:rPr lang="it-IT" dirty="0">
                <a:solidFill>
                  <a:schemeClr val="tx2"/>
                </a:solidFill>
              </a:rPr>
              <a:t> line», è quello relativo agli accessi di PS esitati in ricovero nella UO di Pediatria in quanto si attesta esattamente a 0,05. </a:t>
            </a:r>
            <a:endParaRPr lang="it-IT" dirty="0" smtClean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 smtClean="0">
                <a:solidFill>
                  <a:schemeClr val="tx2"/>
                </a:solidFill>
              </a:rPr>
              <a:t>Tutti </a:t>
            </a:r>
            <a:r>
              <a:rPr lang="it-IT" dirty="0">
                <a:solidFill>
                  <a:schemeClr val="tx2"/>
                </a:solidFill>
              </a:rPr>
              <a:t>gli altri tassi del 2015 sono apparsi inferiori o non statisticamente differenti rispetto ai tassi del 2014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SIGNIFICATIVITA’ STATISTICA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953" y="1124744"/>
            <a:ext cx="7404501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87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2708920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i="1" dirty="0" smtClean="0">
                <a:solidFill>
                  <a:schemeClr val="tx2"/>
                </a:solidFill>
              </a:rPr>
              <a:t>GRAZIE PER L’ATTENZIONE</a:t>
            </a:r>
            <a:endParaRPr lang="it-IT" sz="22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227449" y="141277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altLang="it-IT" sz="2000" b="1" i="1" dirty="0">
                <a:solidFill>
                  <a:schemeClr val="tx2"/>
                </a:solidFill>
              </a:rPr>
              <a:t>Osserva</a:t>
            </a:r>
            <a:r>
              <a:rPr lang="it-IT" altLang="it-IT" sz="2000" i="1" dirty="0">
                <a:solidFill>
                  <a:schemeClr val="tx2"/>
                </a:solidFill>
              </a:rPr>
              <a:t> il fenomeno oggetto di studio;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altLang="it-IT" sz="2000" b="1" i="1" dirty="0">
                <a:solidFill>
                  <a:schemeClr val="tx2"/>
                </a:solidFill>
              </a:rPr>
              <a:t>Descrive</a:t>
            </a:r>
            <a:r>
              <a:rPr lang="it-IT" altLang="it-IT" sz="2000" i="1" dirty="0">
                <a:solidFill>
                  <a:schemeClr val="tx2"/>
                </a:solidFill>
              </a:rPr>
              <a:t> il fenomeno oggetto di studio, ricorrendo ad appropriate misure di esposizione e di insorgenza di malattia;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altLang="it-IT" sz="2000" b="1" i="1" dirty="0">
                <a:solidFill>
                  <a:schemeClr val="tx2"/>
                </a:solidFill>
              </a:rPr>
              <a:t>Studia</a:t>
            </a:r>
            <a:r>
              <a:rPr lang="it-IT" altLang="it-IT" sz="2000" i="1" dirty="0">
                <a:solidFill>
                  <a:schemeClr val="tx2"/>
                </a:solidFill>
              </a:rPr>
              <a:t> la distribuzione nel tempo e nello spazio del fenomeno;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altLang="it-IT" sz="2000" b="1" i="1" dirty="0">
                <a:solidFill>
                  <a:schemeClr val="tx2"/>
                </a:solidFill>
              </a:rPr>
              <a:t>Formula ipotesi </a:t>
            </a:r>
            <a:r>
              <a:rPr lang="it-IT" altLang="it-IT" sz="2000" i="1" dirty="0">
                <a:solidFill>
                  <a:schemeClr val="tx2"/>
                </a:solidFill>
              </a:rPr>
              <a:t>circa le sue cause, sulla base delle caratteristiche osservate o sulla base di osservazioni cliniche e/o di laboratorio</a:t>
            </a:r>
            <a:endParaRPr lang="it-IT" sz="2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246242" y="1094592"/>
            <a:ext cx="7704856" cy="493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altLang="it-IT" sz="2000" b="1" i="1" dirty="0">
                <a:solidFill>
                  <a:schemeClr val="tx2"/>
                </a:solidFill>
              </a:rPr>
              <a:t>Disegna e conduce </a:t>
            </a:r>
            <a:r>
              <a:rPr lang="it-IT" altLang="it-IT" sz="2000" i="1" dirty="0">
                <a:solidFill>
                  <a:schemeClr val="tx2"/>
                </a:solidFill>
              </a:rPr>
              <a:t>studi appropriati a saggiare la bontà delle ipotesi formulate, preoccupandosi di valutare attentamente la qualità dei dati raccolti;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altLang="it-IT" sz="2000" b="1" i="1" dirty="0">
                <a:solidFill>
                  <a:schemeClr val="tx2"/>
                </a:solidFill>
              </a:rPr>
              <a:t>Analizza</a:t>
            </a:r>
            <a:r>
              <a:rPr lang="it-IT" altLang="it-IT" sz="2000" i="1" dirty="0">
                <a:solidFill>
                  <a:schemeClr val="tx2"/>
                </a:solidFill>
              </a:rPr>
              <a:t> i dati raccolti e interpreta i risultati ottenuti, considerando attentamente le possibili fonti di distorsione e concludendo circa la plausibilità o meno di una relazione causale;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altLang="it-IT" sz="2000" b="1" i="1" dirty="0">
                <a:solidFill>
                  <a:schemeClr val="tx2"/>
                </a:solidFill>
              </a:rPr>
              <a:t>Stima</a:t>
            </a:r>
            <a:r>
              <a:rPr lang="it-IT" altLang="it-IT" sz="2000" i="1" dirty="0">
                <a:solidFill>
                  <a:schemeClr val="tx2"/>
                </a:solidFill>
              </a:rPr>
              <a:t> l'impatto dell'utilizzazione, a fini preventivi, dei risultati;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altLang="it-IT" sz="2000" b="1" i="1" dirty="0">
                <a:solidFill>
                  <a:schemeClr val="tx2"/>
                </a:solidFill>
              </a:rPr>
              <a:t>Valuta</a:t>
            </a:r>
            <a:r>
              <a:rPr lang="it-IT" altLang="it-IT" sz="2000" i="1" dirty="0">
                <a:solidFill>
                  <a:schemeClr val="tx2"/>
                </a:solidFill>
              </a:rPr>
              <a:t> l'impatto reale, sulla popolazione, delle misure adottate.</a:t>
            </a:r>
          </a:p>
        </p:txBody>
      </p:sp>
    </p:spTree>
    <p:extLst>
      <p:ext uri="{BB962C8B-B14F-4D97-AF65-F5344CB8AC3E}">
        <p14:creationId xmlns:p14="http://schemas.microsoft.com/office/powerpoint/2010/main" val="31937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400276" y="14799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1</a:t>
            </a:r>
            <a:r>
              <a:rPr lang="it-IT" b="1" i="1" baseline="30000" dirty="0" smtClean="0">
                <a:solidFill>
                  <a:schemeClr val="tx2"/>
                </a:solidFill>
              </a:rPr>
              <a:t>a</a:t>
            </a:r>
            <a:r>
              <a:rPr lang="it-IT" b="1" i="1" dirty="0" smtClean="0">
                <a:solidFill>
                  <a:schemeClr val="tx2"/>
                </a:solidFill>
              </a:rPr>
              <a:t>  LETTERA DEL 14 AGOSTO 2015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83264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382160" y="176456"/>
            <a:ext cx="52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2</a:t>
            </a:r>
            <a:r>
              <a:rPr lang="it-IT" b="1" i="1" baseline="30000" dirty="0" smtClean="0">
                <a:solidFill>
                  <a:schemeClr val="tx2"/>
                </a:solidFill>
              </a:rPr>
              <a:t>a</a:t>
            </a:r>
            <a:r>
              <a:rPr lang="it-IT" b="1" i="1" dirty="0" smtClean="0">
                <a:solidFill>
                  <a:schemeClr val="tx2"/>
                </a:solidFill>
              </a:rPr>
              <a:t> LETTERA DEL 18 AGOSTO 2015</a:t>
            </a:r>
            <a:endParaRPr lang="it-IT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331640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CRITERI DI ESTRAZIONE DATI 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865487"/>
            <a:ext cx="7344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I dati sono stati estratti dai database aziendali alimentati dai software gestionali del PS, dei Ricoveri e delle Prestazioni Ambulatoriali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I dati estratti si riferiscono alle seguenti sedi di erogazione:</a:t>
            </a:r>
          </a:p>
          <a:p>
            <a:r>
              <a:rPr lang="it-IT" dirty="0">
                <a:solidFill>
                  <a:schemeClr val="tx2"/>
                </a:solidFill>
              </a:rPr>
              <a:t>Ricoveri: Presidio Ospedaliero di Pescara</a:t>
            </a:r>
          </a:p>
          <a:p>
            <a:r>
              <a:rPr lang="it-IT" dirty="0">
                <a:solidFill>
                  <a:schemeClr val="tx2"/>
                </a:solidFill>
              </a:rPr>
              <a:t>PS: Presidio Ospedaliero di Pescara</a:t>
            </a:r>
          </a:p>
          <a:p>
            <a:r>
              <a:rPr lang="it-IT" dirty="0">
                <a:solidFill>
                  <a:schemeClr val="tx2"/>
                </a:solidFill>
              </a:rPr>
              <a:t>Specialistica Ambulatoriale: Presidio Ospedaliero di Pescara e DD.SS.BB. Di fascia costiera (Pescara Sud, Pescara Nord, Città Sant’Angelo e Montesilvano)</a:t>
            </a:r>
          </a:p>
          <a:p>
            <a:endParaRPr lang="it-IT" dirty="0" smtClean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I dati estratti si riferiscono alle seguenti fattispecie cliniche:</a:t>
            </a:r>
          </a:p>
          <a:p>
            <a:r>
              <a:rPr lang="it-IT" dirty="0">
                <a:solidFill>
                  <a:schemeClr val="tx2"/>
                </a:solidFill>
              </a:rPr>
              <a:t>Ricoveri: Ricoveri Ordinari e Diurni</a:t>
            </a:r>
          </a:p>
          <a:p>
            <a:r>
              <a:rPr lang="it-IT" dirty="0">
                <a:solidFill>
                  <a:schemeClr val="tx2"/>
                </a:solidFill>
              </a:rPr>
              <a:t>PS: Accessi esitati in dimissione ed in ricovero</a:t>
            </a:r>
          </a:p>
          <a:p>
            <a:r>
              <a:rPr lang="it-IT" dirty="0">
                <a:solidFill>
                  <a:schemeClr val="tx2"/>
                </a:solidFill>
              </a:rPr>
              <a:t>Specialistica Ambulatoriale: Visite specialistiche (Codice Ministeriale 89.7)</a:t>
            </a:r>
          </a:p>
          <a:p>
            <a:endParaRPr lang="it-IT" dirty="0" smtClean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I dati sono riportati in versione dettagliata e sintetica.</a:t>
            </a:r>
          </a:p>
          <a:p>
            <a:r>
              <a:rPr lang="it-IT" dirty="0">
                <a:solidFill>
                  <a:schemeClr val="tx2"/>
                </a:solidFill>
              </a:rPr>
              <a:t>Per i ricoveri e la specialistica ambulatoriale, si producono report di approfondimento rispettivamente su Reparti e Prestazioni ritenuti di particolare interesse </a:t>
            </a:r>
          </a:p>
          <a:p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7" y="1189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ACCESSI DI PRONTO SOCCORSO – DATI DI DETTAGLIO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1"/>
            <a:ext cx="7505700" cy="5760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6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899308-2B10-4A86-B4F1-229F0ADC5145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332766" y="118916"/>
            <a:ext cx="7415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ACCESSI DI PRONTO SOCCORSO – GRAFICO DI SINTESI LUGLIO ED AGOSTO</a:t>
            </a:r>
            <a:endParaRPr lang="it-IT" b="1" i="1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6" y="980728"/>
            <a:ext cx="7019643" cy="375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1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579</Words>
  <Application>Microsoft Office PowerPoint</Application>
  <PresentationFormat>Presentazione su schermo (4:3)</PresentationFormat>
  <Paragraphs>71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6" baseType="lpstr">
      <vt:lpstr>Copertina</vt:lpstr>
      <vt:lpstr>Pagine</vt:lpstr>
      <vt:lpstr>Document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Graziano Di Marco</cp:lastModifiedBy>
  <cp:revision>57</cp:revision>
  <cp:lastPrinted>2015-09-02T19:07:13Z</cp:lastPrinted>
  <dcterms:created xsi:type="dcterms:W3CDTF">2015-03-07T09:53:47Z</dcterms:created>
  <dcterms:modified xsi:type="dcterms:W3CDTF">2015-09-02T19:08:39Z</dcterms:modified>
</cp:coreProperties>
</file>